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24" r:id="rId2"/>
    <p:sldId id="259" r:id="rId3"/>
    <p:sldId id="296" r:id="rId4"/>
    <p:sldId id="325" r:id="rId5"/>
    <p:sldId id="326" r:id="rId6"/>
    <p:sldId id="327" r:id="rId7"/>
    <p:sldId id="329" r:id="rId8"/>
    <p:sldId id="330" r:id="rId9"/>
    <p:sldId id="331" r:id="rId10"/>
    <p:sldId id="332" r:id="rId11"/>
    <p:sldId id="333" r:id="rId12"/>
    <p:sldId id="338" r:id="rId13"/>
    <p:sldId id="343" r:id="rId14"/>
    <p:sldId id="335" r:id="rId15"/>
    <p:sldId id="336" r:id="rId16"/>
    <p:sldId id="339" r:id="rId17"/>
    <p:sldId id="340" r:id="rId18"/>
    <p:sldId id="341" r:id="rId19"/>
    <p:sldId id="342" r:id="rId20"/>
    <p:sldId id="345" r:id="rId21"/>
    <p:sldId id="346" r:id="rId22"/>
  </p:sldIdLst>
  <p:sldSz cx="9144000" cy="6858000" type="screen4x3"/>
  <p:notesSz cx="6858000" cy="9144000"/>
  <p:embeddedFontLst>
    <p:embeddedFont>
      <p:font typeface="맑은 고딕" pitchFamily="50" charset="-127"/>
      <p:regular r:id="rId25"/>
      <p:bold r:id="rId26"/>
    </p:embeddedFont>
    <p:embeddedFont>
      <p:font typeface="Noto Sans" charset="0"/>
      <p:regular r:id="rId27"/>
      <p:bold r:id="rId28"/>
    </p:embeddedFont>
    <p:embeddedFont>
      <p:font typeface="NSimSun" pitchFamily="49" charset="-122"/>
      <p:regular r:id="rId29"/>
    </p:embeddedFont>
    <p:embeddedFont>
      <p:font typeface="HY견고딕" pitchFamily="18" charset="-127"/>
      <p:regular r:id="rId30"/>
    </p:embeddedFont>
    <p:embeddedFont>
      <p:font typeface="HY헤드라인M" pitchFamily="18" charset="-127"/>
      <p:regular r:id="rId31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CDDC"/>
    <a:srgbClr val="054357"/>
    <a:srgbClr val="339DB4"/>
    <a:srgbClr val="319CB5"/>
    <a:srgbClr val="188CA9"/>
    <a:srgbClr val="097394"/>
    <a:srgbClr val="AED3DF"/>
    <a:srgbClr val="FFFFFF"/>
    <a:srgbClr val="063997"/>
    <a:srgbClr val="FBEFB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26" autoAdjust="0"/>
    <p:restoredTop sz="94751" autoAdjust="0"/>
  </p:normalViewPr>
  <p:slideViewPr>
    <p:cSldViewPr>
      <p:cViewPr>
        <p:scale>
          <a:sx n="70" d="100"/>
          <a:sy n="70" d="100"/>
        </p:scale>
        <p:origin x="-1356" y="-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13720"/>
    </p:cViewPr>
  </p:sorterViewPr>
  <p:notesViewPr>
    <p:cSldViewPr>
      <p:cViewPr varScale="1">
        <p:scale>
          <a:sx n="85" d="100"/>
          <a:sy n="85" d="100"/>
        </p:scale>
        <p:origin x="-387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6F3CB8-488D-4DD9-ADCB-2DD1305F10D6}" type="doc">
      <dgm:prSet loTypeId="urn:microsoft.com/office/officeart/2005/8/layout/matrix1" loCatId="matrix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pPr latinLnBrk="1"/>
          <a:endParaRPr lang="ko-KR" altLang="en-US"/>
        </a:p>
      </dgm:t>
    </dgm:pt>
    <dgm:pt modelId="{B0A2390E-4772-4289-9F53-347FA1D9F899}">
      <dgm:prSet phldrT="[텍스트]" custT="1"/>
      <dgm:spPr/>
      <dgm:t>
        <a:bodyPr/>
        <a:lstStyle/>
        <a:p>
          <a:pPr latinLnBrk="1"/>
          <a:r>
            <a:rPr lang="ko-KR" altLang="en-US" sz="2000" b="1" dirty="0" smtClean="0">
              <a:effectLst/>
            </a:rPr>
            <a:t>노년기 </a:t>
          </a:r>
          <a:endParaRPr lang="en-US" altLang="ko-KR" sz="2000" b="1" dirty="0" smtClean="0">
            <a:effectLst/>
          </a:endParaRPr>
        </a:p>
        <a:p>
          <a:pPr latinLnBrk="1"/>
          <a:r>
            <a:rPr lang="ko-KR" altLang="en-US" sz="2000" b="1" dirty="0" smtClean="0">
              <a:effectLst/>
            </a:rPr>
            <a:t>체내 수분 비율</a:t>
          </a:r>
          <a:endParaRPr lang="en-US" altLang="ko-KR" sz="2000" b="1" dirty="0" smtClean="0">
            <a:effectLst/>
          </a:endParaRPr>
        </a:p>
        <a:p>
          <a:pPr latinLnBrk="1"/>
          <a:r>
            <a:rPr lang="ko-KR" altLang="en-US" sz="2000" b="1" dirty="0" smtClean="0">
              <a:effectLst/>
            </a:rPr>
            <a:t>감소</a:t>
          </a:r>
          <a:endParaRPr lang="ko-KR" altLang="en-US" sz="2000" b="1" dirty="0">
            <a:effectLst/>
          </a:endParaRPr>
        </a:p>
      </dgm:t>
    </dgm:pt>
    <dgm:pt modelId="{A1643906-F4E3-4EE9-95AE-DC9B8EBCF239}" type="parTrans" cxnId="{26F96EB3-6E06-4743-BDC0-BEEABDDFC782}">
      <dgm:prSet/>
      <dgm:spPr/>
      <dgm:t>
        <a:bodyPr/>
        <a:lstStyle/>
        <a:p>
          <a:pPr latinLnBrk="1"/>
          <a:endParaRPr lang="ko-KR" altLang="en-US"/>
        </a:p>
      </dgm:t>
    </dgm:pt>
    <dgm:pt modelId="{78FD916C-7549-4FD4-9996-B684F9497D75}" type="sibTrans" cxnId="{26F96EB3-6E06-4743-BDC0-BEEABDDFC782}">
      <dgm:prSet/>
      <dgm:spPr/>
      <dgm:t>
        <a:bodyPr/>
        <a:lstStyle/>
        <a:p>
          <a:pPr latinLnBrk="1"/>
          <a:endParaRPr lang="ko-KR" altLang="en-US"/>
        </a:p>
      </dgm:t>
    </dgm:pt>
    <dgm:pt modelId="{BFDBCEF3-6D86-4F2A-ABBF-CEA43C3BD322}">
      <dgm:prSet phldrT="[텍스트]"/>
      <dgm:spPr/>
      <dgm:t>
        <a:bodyPr/>
        <a:lstStyle/>
        <a:p>
          <a:pPr latinLnBrk="1"/>
          <a:r>
            <a:rPr lang="ko-KR" altLang="en-US" dirty="0" smtClean="0"/>
            <a:t>근육양의 감소 </a:t>
          </a:r>
          <a:endParaRPr lang="en-US" altLang="ko-KR" dirty="0" smtClean="0"/>
        </a:p>
        <a:p>
          <a:pPr latinLnBrk="1"/>
          <a:r>
            <a:rPr lang="ko-KR" altLang="en-US" dirty="0" smtClean="0"/>
            <a:t>체지방의 증가 </a:t>
          </a:r>
          <a:endParaRPr lang="ko-KR" altLang="en-US" dirty="0"/>
        </a:p>
      </dgm:t>
    </dgm:pt>
    <dgm:pt modelId="{4759B611-A9E9-454E-808E-2BEB5D8E473A}" type="parTrans" cxnId="{83C2B027-E2CE-49C1-A9BC-F5129C3E223E}">
      <dgm:prSet/>
      <dgm:spPr/>
      <dgm:t>
        <a:bodyPr/>
        <a:lstStyle/>
        <a:p>
          <a:pPr latinLnBrk="1"/>
          <a:endParaRPr lang="ko-KR" altLang="en-US"/>
        </a:p>
      </dgm:t>
    </dgm:pt>
    <dgm:pt modelId="{EAEED300-73C0-43B9-B39C-E49E175C1540}" type="sibTrans" cxnId="{83C2B027-E2CE-49C1-A9BC-F5129C3E223E}">
      <dgm:prSet/>
      <dgm:spPr/>
      <dgm:t>
        <a:bodyPr/>
        <a:lstStyle/>
        <a:p>
          <a:pPr latinLnBrk="1"/>
          <a:endParaRPr lang="ko-KR" altLang="en-US"/>
        </a:p>
      </dgm:t>
    </dgm:pt>
    <dgm:pt modelId="{18B00D50-AE04-4905-B4C2-A29EEAD7314E}">
      <dgm:prSet phldrT="[텍스트]"/>
      <dgm:spPr/>
      <dgm:t>
        <a:bodyPr/>
        <a:lstStyle/>
        <a:p>
          <a:pPr latinLnBrk="1"/>
          <a:r>
            <a:rPr lang="ko-KR" altLang="en-US" dirty="0" smtClean="0"/>
            <a:t>갈증지각 능력 저하</a:t>
          </a:r>
          <a:endParaRPr lang="ko-KR" altLang="en-US" dirty="0"/>
        </a:p>
      </dgm:t>
    </dgm:pt>
    <dgm:pt modelId="{B84D7857-00C6-4506-90A4-FB4B34925E68}" type="parTrans" cxnId="{CC5602B4-C767-4B33-B63C-331C94E1B67B}">
      <dgm:prSet/>
      <dgm:spPr/>
      <dgm:t>
        <a:bodyPr/>
        <a:lstStyle/>
        <a:p>
          <a:pPr latinLnBrk="1"/>
          <a:endParaRPr lang="ko-KR" altLang="en-US"/>
        </a:p>
      </dgm:t>
    </dgm:pt>
    <dgm:pt modelId="{5677B6FE-2274-4FC6-A719-CF00C84CF963}" type="sibTrans" cxnId="{CC5602B4-C767-4B33-B63C-331C94E1B67B}">
      <dgm:prSet/>
      <dgm:spPr/>
      <dgm:t>
        <a:bodyPr/>
        <a:lstStyle/>
        <a:p>
          <a:pPr latinLnBrk="1"/>
          <a:endParaRPr lang="ko-KR" altLang="en-US"/>
        </a:p>
      </dgm:t>
    </dgm:pt>
    <dgm:pt modelId="{D06C2140-357A-4D0D-874D-5581DDF4562C}">
      <dgm:prSet phldrT="[텍스트]"/>
      <dgm:spPr/>
      <dgm:t>
        <a:bodyPr/>
        <a:lstStyle/>
        <a:p>
          <a:pPr latinLnBrk="1"/>
          <a:r>
            <a:rPr lang="ko-KR" altLang="en-US" dirty="0" smtClean="0"/>
            <a:t>신장의 </a:t>
          </a:r>
          <a:r>
            <a:rPr lang="ko-KR" altLang="en-US" dirty="0" err="1" smtClean="0"/>
            <a:t>사구체여과율</a:t>
          </a:r>
          <a:r>
            <a:rPr lang="ko-KR" altLang="en-US" dirty="0" smtClean="0"/>
            <a:t> 감소 </a:t>
          </a:r>
          <a:endParaRPr lang="ko-KR" altLang="en-US" dirty="0"/>
        </a:p>
      </dgm:t>
    </dgm:pt>
    <dgm:pt modelId="{310F4513-D232-41BB-AE82-753CC871373C}" type="parTrans" cxnId="{FB6C167B-2262-4927-B3CD-F6145D10951D}">
      <dgm:prSet/>
      <dgm:spPr/>
      <dgm:t>
        <a:bodyPr/>
        <a:lstStyle/>
        <a:p>
          <a:pPr latinLnBrk="1"/>
          <a:endParaRPr lang="ko-KR" altLang="en-US"/>
        </a:p>
      </dgm:t>
    </dgm:pt>
    <dgm:pt modelId="{3BCAA4A5-D12D-474A-A5E5-FE8F586FA2EA}" type="sibTrans" cxnId="{FB6C167B-2262-4927-B3CD-F6145D10951D}">
      <dgm:prSet/>
      <dgm:spPr/>
      <dgm:t>
        <a:bodyPr/>
        <a:lstStyle/>
        <a:p>
          <a:pPr latinLnBrk="1"/>
          <a:endParaRPr lang="ko-KR" altLang="en-US"/>
        </a:p>
      </dgm:t>
    </dgm:pt>
    <dgm:pt modelId="{F472AF2A-756E-488C-B731-806896673325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신세뇨관의</a:t>
          </a:r>
          <a:r>
            <a:rPr lang="ko-KR" altLang="en-US" dirty="0" smtClean="0"/>
            <a:t> 반응 저하 소변 농축기능 감소 </a:t>
          </a:r>
          <a:endParaRPr lang="ko-KR" altLang="en-US" dirty="0"/>
        </a:p>
      </dgm:t>
    </dgm:pt>
    <dgm:pt modelId="{0B439A40-F94B-4942-B882-B29B5F45379B}" type="parTrans" cxnId="{4994B01D-2222-4AFB-B8E6-B6E5AF885ED0}">
      <dgm:prSet/>
      <dgm:spPr/>
      <dgm:t>
        <a:bodyPr/>
        <a:lstStyle/>
        <a:p>
          <a:pPr latinLnBrk="1"/>
          <a:endParaRPr lang="ko-KR" altLang="en-US"/>
        </a:p>
      </dgm:t>
    </dgm:pt>
    <dgm:pt modelId="{AA74A90C-CBD3-4568-B8AD-20DC827D2A9A}" type="sibTrans" cxnId="{4994B01D-2222-4AFB-B8E6-B6E5AF885ED0}">
      <dgm:prSet/>
      <dgm:spPr/>
      <dgm:t>
        <a:bodyPr/>
        <a:lstStyle/>
        <a:p>
          <a:pPr latinLnBrk="1"/>
          <a:endParaRPr lang="ko-KR" altLang="en-US"/>
        </a:p>
      </dgm:t>
    </dgm:pt>
    <dgm:pt modelId="{3C5B8864-F1AA-4385-B3B3-89729D8A684B}" type="pres">
      <dgm:prSet presAssocID="{BF6F3CB8-488D-4DD9-ADCB-2DD1305F10D6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8C907D7-B580-43BE-9B64-669738914461}" type="pres">
      <dgm:prSet presAssocID="{BF6F3CB8-488D-4DD9-ADCB-2DD1305F10D6}" presName="matrix" presStyleCnt="0"/>
      <dgm:spPr/>
      <dgm:t>
        <a:bodyPr/>
        <a:lstStyle/>
        <a:p>
          <a:pPr latinLnBrk="1"/>
          <a:endParaRPr lang="ko-KR" altLang="en-US"/>
        </a:p>
      </dgm:t>
    </dgm:pt>
    <dgm:pt modelId="{4D71B9D3-C110-4974-B7EE-A9033DE9B1E7}" type="pres">
      <dgm:prSet presAssocID="{BF6F3CB8-488D-4DD9-ADCB-2DD1305F10D6}" presName="tile1" presStyleLbl="node1" presStyleIdx="0" presStyleCnt="4" custLinFactNeighborX="0" custLinFactNeighborY="0"/>
      <dgm:spPr/>
      <dgm:t>
        <a:bodyPr/>
        <a:lstStyle/>
        <a:p>
          <a:pPr latinLnBrk="1"/>
          <a:endParaRPr lang="ko-KR" altLang="en-US"/>
        </a:p>
      </dgm:t>
    </dgm:pt>
    <dgm:pt modelId="{AF498DFE-70B6-4AA2-820C-7348C5F775E0}" type="pres">
      <dgm:prSet presAssocID="{BF6F3CB8-488D-4DD9-ADCB-2DD1305F10D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F7FBE2C-4788-461E-BEB8-FD7A20EE854A}" type="pres">
      <dgm:prSet presAssocID="{BF6F3CB8-488D-4DD9-ADCB-2DD1305F10D6}" presName="tile2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0DBBC556-EB33-47BE-9126-D3499268637F}" type="pres">
      <dgm:prSet presAssocID="{BF6F3CB8-488D-4DD9-ADCB-2DD1305F10D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D58BF26-8D53-417D-AB9A-5A967C186BF9}" type="pres">
      <dgm:prSet presAssocID="{BF6F3CB8-488D-4DD9-ADCB-2DD1305F10D6}" presName="tile3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B9424004-3B46-48F4-99C0-1E0241CE691A}" type="pres">
      <dgm:prSet presAssocID="{BF6F3CB8-488D-4DD9-ADCB-2DD1305F10D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E3C97E6-09B9-4C3D-83C6-C5C8A250D50D}" type="pres">
      <dgm:prSet presAssocID="{BF6F3CB8-488D-4DD9-ADCB-2DD1305F10D6}" presName="tile4" presStyleLbl="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188FA3ED-790A-418C-8847-5F5A4536A0FE}" type="pres">
      <dgm:prSet presAssocID="{BF6F3CB8-488D-4DD9-ADCB-2DD1305F10D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385826C-BCED-4031-88F4-4BC0533E1FA9}" type="pres">
      <dgm:prSet presAssocID="{BF6F3CB8-488D-4DD9-ADCB-2DD1305F10D6}" presName="centerTile" presStyleLbl="fgShp" presStyleIdx="0" presStyleCnt="1" custScaleX="125998" custScaleY="170097" custLinFactNeighborX="0" custLinFactNeighborY="0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787E9688-8EF1-4715-947E-6358E43BAB97}" type="presOf" srcId="{B0A2390E-4772-4289-9F53-347FA1D9F899}" destId="{1385826C-BCED-4031-88F4-4BC0533E1FA9}" srcOrd="0" destOrd="0" presId="urn:microsoft.com/office/officeart/2005/8/layout/matrix1"/>
    <dgm:cxn modelId="{F467296C-9317-47C5-9304-9FE1A67C959F}" type="presOf" srcId="{D06C2140-357A-4D0D-874D-5581DDF4562C}" destId="{B9424004-3B46-48F4-99C0-1E0241CE691A}" srcOrd="1" destOrd="0" presId="urn:microsoft.com/office/officeart/2005/8/layout/matrix1"/>
    <dgm:cxn modelId="{1998FEE8-14F0-4422-95B0-F311EDFD6005}" type="presOf" srcId="{BF6F3CB8-488D-4DD9-ADCB-2DD1305F10D6}" destId="{3C5B8864-F1AA-4385-B3B3-89729D8A684B}" srcOrd="0" destOrd="0" presId="urn:microsoft.com/office/officeart/2005/8/layout/matrix1"/>
    <dgm:cxn modelId="{4994B01D-2222-4AFB-B8E6-B6E5AF885ED0}" srcId="{B0A2390E-4772-4289-9F53-347FA1D9F899}" destId="{F472AF2A-756E-488C-B731-806896673325}" srcOrd="3" destOrd="0" parTransId="{0B439A40-F94B-4942-B882-B29B5F45379B}" sibTransId="{AA74A90C-CBD3-4568-B8AD-20DC827D2A9A}"/>
    <dgm:cxn modelId="{83C2B027-E2CE-49C1-A9BC-F5129C3E223E}" srcId="{B0A2390E-4772-4289-9F53-347FA1D9F899}" destId="{BFDBCEF3-6D86-4F2A-ABBF-CEA43C3BD322}" srcOrd="0" destOrd="0" parTransId="{4759B611-A9E9-454E-808E-2BEB5D8E473A}" sibTransId="{EAEED300-73C0-43B9-B39C-E49E175C1540}"/>
    <dgm:cxn modelId="{CC5602B4-C767-4B33-B63C-331C94E1B67B}" srcId="{B0A2390E-4772-4289-9F53-347FA1D9F899}" destId="{18B00D50-AE04-4905-B4C2-A29EEAD7314E}" srcOrd="1" destOrd="0" parTransId="{B84D7857-00C6-4506-90A4-FB4B34925E68}" sibTransId="{5677B6FE-2274-4FC6-A719-CF00C84CF963}"/>
    <dgm:cxn modelId="{26F96EB3-6E06-4743-BDC0-BEEABDDFC782}" srcId="{BF6F3CB8-488D-4DD9-ADCB-2DD1305F10D6}" destId="{B0A2390E-4772-4289-9F53-347FA1D9F899}" srcOrd="0" destOrd="0" parTransId="{A1643906-F4E3-4EE9-95AE-DC9B8EBCF239}" sibTransId="{78FD916C-7549-4FD4-9996-B684F9497D75}"/>
    <dgm:cxn modelId="{630DB360-893D-4956-AF81-4E13CBB1DE9D}" type="presOf" srcId="{18B00D50-AE04-4905-B4C2-A29EEAD7314E}" destId="{0DBBC556-EB33-47BE-9126-D3499268637F}" srcOrd="1" destOrd="0" presId="urn:microsoft.com/office/officeart/2005/8/layout/matrix1"/>
    <dgm:cxn modelId="{557A8EF5-7D3D-46F6-B485-7B1B80D25CE2}" type="presOf" srcId="{BFDBCEF3-6D86-4F2A-ABBF-CEA43C3BD322}" destId="{4D71B9D3-C110-4974-B7EE-A9033DE9B1E7}" srcOrd="0" destOrd="0" presId="urn:microsoft.com/office/officeart/2005/8/layout/matrix1"/>
    <dgm:cxn modelId="{257C903A-7B7E-4735-BDEA-BDB3D7A02077}" type="presOf" srcId="{D06C2140-357A-4D0D-874D-5581DDF4562C}" destId="{6D58BF26-8D53-417D-AB9A-5A967C186BF9}" srcOrd="0" destOrd="0" presId="urn:microsoft.com/office/officeart/2005/8/layout/matrix1"/>
    <dgm:cxn modelId="{6B9DAB7F-0D10-4647-AF93-AA1AA3BE70EA}" type="presOf" srcId="{BFDBCEF3-6D86-4F2A-ABBF-CEA43C3BD322}" destId="{AF498DFE-70B6-4AA2-820C-7348C5F775E0}" srcOrd="1" destOrd="0" presId="urn:microsoft.com/office/officeart/2005/8/layout/matrix1"/>
    <dgm:cxn modelId="{5BD9B971-50E2-488C-94A2-C8DFC97EC6C1}" type="presOf" srcId="{F472AF2A-756E-488C-B731-806896673325}" destId="{188FA3ED-790A-418C-8847-5F5A4536A0FE}" srcOrd="1" destOrd="0" presId="urn:microsoft.com/office/officeart/2005/8/layout/matrix1"/>
    <dgm:cxn modelId="{FB6C167B-2262-4927-B3CD-F6145D10951D}" srcId="{B0A2390E-4772-4289-9F53-347FA1D9F899}" destId="{D06C2140-357A-4D0D-874D-5581DDF4562C}" srcOrd="2" destOrd="0" parTransId="{310F4513-D232-41BB-AE82-753CC871373C}" sibTransId="{3BCAA4A5-D12D-474A-A5E5-FE8F586FA2EA}"/>
    <dgm:cxn modelId="{7A1CC763-42E4-4F89-9ADB-CE8E3361821A}" type="presOf" srcId="{18B00D50-AE04-4905-B4C2-A29EEAD7314E}" destId="{0F7FBE2C-4788-461E-BEB8-FD7A20EE854A}" srcOrd="0" destOrd="0" presId="urn:microsoft.com/office/officeart/2005/8/layout/matrix1"/>
    <dgm:cxn modelId="{C58D3462-62FE-490C-AB45-491156E4FA89}" type="presOf" srcId="{F472AF2A-756E-488C-B731-806896673325}" destId="{DE3C97E6-09B9-4C3D-83C6-C5C8A250D50D}" srcOrd="0" destOrd="0" presId="urn:microsoft.com/office/officeart/2005/8/layout/matrix1"/>
    <dgm:cxn modelId="{B0E196C6-5ECA-4EA4-B5BA-8137644FFB4C}" type="presParOf" srcId="{3C5B8864-F1AA-4385-B3B3-89729D8A684B}" destId="{A8C907D7-B580-43BE-9B64-669738914461}" srcOrd="0" destOrd="0" presId="urn:microsoft.com/office/officeart/2005/8/layout/matrix1"/>
    <dgm:cxn modelId="{FD72B313-E129-4BB2-A969-866F3286CC56}" type="presParOf" srcId="{A8C907D7-B580-43BE-9B64-669738914461}" destId="{4D71B9D3-C110-4974-B7EE-A9033DE9B1E7}" srcOrd="0" destOrd="0" presId="urn:microsoft.com/office/officeart/2005/8/layout/matrix1"/>
    <dgm:cxn modelId="{B6EF3BC8-2F20-4F9E-9568-764D71AC1D6D}" type="presParOf" srcId="{A8C907D7-B580-43BE-9B64-669738914461}" destId="{AF498DFE-70B6-4AA2-820C-7348C5F775E0}" srcOrd="1" destOrd="0" presId="urn:microsoft.com/office/officeart/2005/8/layout/matrix1"/>
    <dgm:cxn modelId="{CE8119CC-29BC-4826-89A6-AFFB47360197}" type="presParOf" srcId="{A8C907D7-B580-43BE-9B64-669738914461}" destId="{0F7FBE2C-4788-461E-BEB8-FD7A20EE854A}" srcOrd="2" destOrd="0" presId="urn:microsoft.com/office/officeart/2005/8/layout/matrix1"/>
    <dgm:cxn modelId="{DF02D71B-BFDC-4D60-97EA-EDEE82524722}" type="presParOf" srcId="{A8C907D7-B580-43BE-9B64-669738914461}" destId="{0DBBC556-EB33-47BE-9126-D3499268637F}" srcOrd="3" destOrd="0" presId="urn:microsoft.com/office/officeart/2005/8/layout/matrix1"/>
    <dgm:cxn modelId="{C898B65F-6B5C-4063-A2BC-5E600D58E314}" type="presParOf" srcId="{A8C907D7-B580-43BE-9B64-669738914461}" destId="{6D58BF26-8D53-417D-AB9A-5A967C186BF9}" srcOrd="4" destOrd="0" presId="urn:microsoft.com/office/officeart/2005/8/layout/matrix1"/>
    <dgm:cxn modelId="{695F6574-978E-46E3-86D0-36EF179B5A1F}" type="presParOf" srcId="{A8C907D7-B580-43BE-9B64-669738914461}" destId="{B9424004-3B46-48F4-99C0-1E0241CE691A}" srcOrd="5" destOrd="0" presId="urn:microsoft.com/office/officeart/2005/8/layout/matrix1"/>
    <dgm:cxn modelId="{90E2721C-5534-4657-8CED-38A5D428A5C5}" type="presParOf" srcId="{A8C907D7-B580-43BE-9B64-669738914461}" destId="{DE3C97E6-09B9-4C3D-83C6-C5C8A250D50D}" srcOrd="6" destOrd="0" presId="urn:microsoft.com/office/officeart/2005/8/layout/matrix1"/>
    <dgm:cxn modelId="{89BC9563-57EE-43E3-86E4-C0B5DBEEB740}" type="presParOf" srcId="{A8C907D7-B580-43BE-9B64-669738914461}" destId="{188FA3ED-790A-418C-8847-5F5A4536A0FE}" srcOrd="7" destOrd="0" presId="urn:microsoft.com/office/officeart/2005/8/layout/matrix1"/>
    <dgm:cxn modelId="{F5A13E66-3A21-4FC2-880E-5EC460DCBAF0}" type="presParOf" srcId="{3C5B8864-F1AA-4385-B3B3-89729D8A684B}" destId="{1385826C-BCED-4031-88F4-4BC0533E1FA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EF2999-9D58-499A-8CD6-98BEF2D8048B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1FC99F28-1A94-4F8F-B650-613481A5687E}">
      <dgm:prSet phldrT="[텍스트]" custT="1"/>
      <dgm:spPr/>
      <dgm:t>
        <a:bodyPr/>
        <a:lstStyle/>
        <a:p>
          <a:pPr latinLnBrk="1"/>
          <a:r>
            <a:rPr lang="ko-KR" altLang="en-US" sz="2400" dirty="0" smtClean="0"/>
            <a:t>대상</a:t>
          </a:r>
          <a:endParaRPr lang="ko-KR" altLang="en-US" sz="2400" dirty="0"/>
        </a:p>
      </dgm:t>
    </dgm:pt>
    <dgm:pt modelId="{C430E0EB-0658-410F-8C6C-0A452543EB23}" type="parTrans" cxnId="{4EF96C5D-5F1E-4B54-A483-1ACE6F2BF867}">
      <dgm:prSet/>
      <dgm:spPr/>
      <dgm:t>
        <a:bodyPr/>
        <a:lstStyle/>
        <a:p>
          <a:pPr latinLnBrk="1"/>
          <a:endParaRPr lang="ko-KR" altLang="en-US"/>
        </a:p>
      </dgm:t>
    </dgm:pt>
    <dgm:pt modelId="{A8F75208-F67E-4DDE-A095-5F9F3ABB23C3}" type="sibTrans" cxnId="{4EF96C5D-5F1E-4B54-A483-1ACE6F2BF867}">
      <dgm:prSet/>
      <dgm:spPr/>
      <dgm:t>
        <a:bodyPr/>
        <a:lstStyle/>
        <a:p>
          <a:pPr latinLnBrk="1"/>
          <a:endParaRPr lang="ko-KR" altLang="en-US"/>
        </a:p>
      </dgm:t>
    </dgm:pt>
    <dgm:pt modelId="{3C3F87A0-452D-4315-86E1-F725C8DE92B9}">
      <dgm:prSet phldrT="[텍스트]" custT="1"/>
      <dgm:spPr/>
      <dgm:t>
        <a:bodyPr/>
        <a:lstStyle/>
        <a:p>
          <a:pPr latinLnBrk="1"/>
          <a:r>
            <a:rPr lang="en-US" altLang="ko-KR" sz="2000" dirty="0" smtClean="0"/>
            <a:t>C</a:t>
          </a:r>
          <a:r>
            <a:rPr lang="ko-KR" altLang="en-US" sz="2000" dirty="0" smtClean="0"/>
            <a:t>시의 경로당을 이용하는 </a:t>
          </a:r>
          <a:r>
            <a:rPr lang="en-US" altLang="ko-KR" sz="2000" dirty="0" smtClean="0"/>
            <a:t>65</a:t>
          </a:r>
          <a:r>
            <a:rPr lang="ko-KR" altLang="en-US" sz="2000" dirty="0" err="1" smtClean="0"/>
            <a:t>세이상</a:t>
          </a:r>
          <a:r>
            <a:rPr lang="ko-KR" altLang="en-US" sz="2000" dirty="0" smtClean="0"/>
            <a:t> 노인 </a:t>
          </a:r>
          <a:r>
            <a:rPr lang="en-US" altLang="ko-KR" sz="2000" dirty="0" smtClean="0"/>
            <a:t>135</a:t>
          </a:r>
          <a:r>
            <a:rPr lang="ko-KR" altLang="en-US" sz="2000" dirty="0" smtClean="0"/>
            <a:t>명  </a:t>
          </a:r>
          <a:endParaRPr lang="ko-KR" altLang="en-US" sz="2000" dirty="0"/>
        </a:p>
      </dgm:t>
    </dgm:pt>
    <dgm:pt modelId="{F8B7DDEC-6496-4786-B6BF-BF60E4A34E4B}" type="parTrans" cxnId="{402BE79C-C6BA-4E8A-B349-6F30E29493F7}">
      <dgm:prSet/>
      <dgm:spPr/>
      <dgm:t>
        <a:bodyPr/>
        <a:lstStyle/>
        <a:p>
          <a:pPr latinLnBrk="1"/>
          <a:endParaRPr lang="ko-KR" altLang="en-US"/>
        </a:p>
      </dgm:t>
    </dgm:pt>
    <dgm:pt modelId="{71EF54D9-05E6-4EAB-8BA8-29F3D93D13E4}" type="sibTrans" cxnId="{402BE79C-C6BA-4E8A-B349-6F30E29493F7}">
      <dgm:prSet/>
      <dgm:spPr/>
      <dgm:t>
        <a:bodyPr/>
        <a:lstStyle/>
        <a:p>
          <a:pPr latinLnBrk="1"/>
          <a:endParaRPr lang="ko-KR" altLang="en-US"/>
        </a:p>
      </dgm:t>
    </dgm:pt>
    <dgm:pt modelId="{E86A5AC5-B5A3-4262-B102-368373549EB8}">
      <dgm:prSet phldrT="[텍스트]" custT="1"/>
      <dgm:spPr/>
      <dgm:t>
        <a:bodyPr/>
        <a:lstStyle/>
        <a:p>
          <a:pPr latinLnBrk="1"/>
          <a:r>
            <a:rPr lang="ko-KR" altLang="en-US" sz="2400" dirty="0" smtClean="0"/>
            <a:t>제외</a:t>
          </a:r>
          <a:endParaRPr lang="ko-KR" altLang="en-US" sz="2400" dirty="0"/>
        </a:p>
      </dgm:t>
    </dgm:pt>
    <dgm:pt modelId="{DB27427E-5F55-433B-B9A0-A25DA209D3C6}" type="parTrans" cxnId="{415065E6-B662-4FD1-A1EE-E5765CBABCE8}">
      <dgm:prSet/>
      <dgm:spPr/>
      <dgm:t>
        <a:bodyPr/>
        <a:lstStyle/>
        <a:p>
          <a:pPr latinLnBrk="1"/>
          <a:endParaRPr lang="ko-KR" altLang="en-US"/>
        </a:p>
      </dgm:t>
    </dgm:pt>
    <dgm:pt modelId="{32F5953C-1DD0-4C33-9649-2D1A07E278A4}" type="sibTrans" cxnId="{415065E6-B662-4FD1-A1EE-E5765CBABCE8}">
      <dgm:prSet/>
      <dgm:spPr/>
      <dgm:t>
        <a:bodyPr/>
        <a:lstStyle/>
        <a:p>
          <a:pPr latinLnBrk="1"/>
          <a:endParaRPr lang="ko-KR" altLang="en-US"/>
        </a:p>
      </dgm:t>
    </dgm:pt>
    <dgm:pt modelId="{FEDE6B9A-7000-4EC7-9612-17A2548C2F2F}">
      <dgm:prSet phldrT="[텍스트]" custT="1"/>
      <dgm:spPr/>
      <dgm:t>
        <a:bodyPr/>
        <a:lstStyle/>
        <a:p>
          <a:pPr latinLnBrk="1"/>
          <a:r>
            <a:rPr lang="ko-KR" altLang="en-US" sz="2000" dirty="0" smtClean="0"/>
            <a:t>최근 </a:t>
          </a:r>
          <a:r>
            <a:rPr lang="en-US" altLang="ko-KR" sz="2000" dirty="0" smtClean="0"/>
            <a:t>1</a:t>
          </a:r>
          <a:r>
            <a:rPr lang="ko-KR" altLang="en-US" sz="2000" dirty="0" smtClean="0"/>
            <a:t>개월간 출혈이나 발열이 없는 노인</a:t>
          </a:r>
          <a:endParaRPr lang="ko-KR" altLang="en-US" sz="2000" dirty="0"/>
        </a:p>
      </dgm:t>
    </dgm:pt>
    <dgm:pt modelId="{63EE3C40-14C6-43E2-8BF3-1C600E4568B6}" type="parTrans" cxnId="{BC300CA0-FBDF-466E-A14F-1F4B88936A5D}">
      <dgm:prSet/>
      <dgm:spPr/>
      <dgm:t>
        <a:bodyPr/>
        <a:lstStyle/>
        <a:p>
          <a:pPr latinLnBrk="1"/>
          <a:endParaRPr lang="ko-KR" altLang="en-US"/>
        </a:p>
      </dgm:t>
    </dgm:pt>
    <dgm:pt modelId="{893E0281-3A44-42A0-8446-34AB1A127DCD}" type="sibTrans" cxnId="{BC300CA0-FBDF-466E-A14F-1F4B88936A5D}">
      <dgm:prSet/>
      <dgm:spPr/>
      <dgm:t>
        <a:bodyPr/>
        <a:lstStyle/>
        <a:p>
          <a:pPr latinLnBrk="1"/>
          <a:endParaRPr lang="ko-KR" altLang="en-US"/>
        </a:p>
      </dgm:t>
    </dgm:pt>
    <dgm:pt modelId="{D83F6D34-8261-43F8-BE11-B0CCFD58D0BE}">
      <dgm:prSet phldrT="[텍스트]" custT="1"/>
      <dgm:spPr/>
      <dgm:t>
        <a:bodyPr/>
        <a:lstStyle/>
        <a:p>
          <a:pPr latinLnBrk="1"/>
          <a:r>
            <a:rPr lang="ko-KR" altLang="en-US" sz="2000" dirty="0" smtClean="0"/>
            <a:t>급성 치료를 받지 않고</a:t>
          </a:r>
          <a:r>
            <a:rPr lang="en-US" altLang="ko-KR" sz="2000" dirty="0" smtClean="0"/>
            <a:t>,</a:t>
          </a:r>
          <a:endParaRPr lang="ko-KR" altLang="en-US" sz="2000" dirty="0"/>
        </a:p>
      </dgm:t>
    </dgm:pt>
    <dgm:pt modelId="{74AF4D7A-ED90-4B3C-B77C-1E35B63E1264}" type="parTrans" cxnId="{334C2618-DE57-4A55-8523-59291375F5EF}">
      <dgm:prSet/>
      <dgm:spPr/>
      <dgm:t>
        <a:bodyPr/>
        <a:lstStyle/>
        <a:p>
          <a:pPr latinLnBrk="1"/>
          <a:endParaRPr lang="ko-KR" altLang="en-US"/>
        </a:p>
      </dgm:t>
    </dgm:pt>
    <dgm:pt modelId="{FB77611D-B570-4EC4-8E70-699E4B6C2A92}" type="sibTrans" cxnId="{334C2618-DE57-4A55-8523-59291375F5EF}">
      <dgm:prSet/>
      <dgm:spPr/>
      <dgm:t>
        <a:bodyPr/>
        <a:lstStyle/>
        <a:p>
          <a:pPr latinLnBrk="1"/>
          <a:endParaRPr lang="ko-KR" altLang="en-US"/>
        </a:p>
      </dgm:t>
    </dgm:pt>
    <dgm:pt modelId="{AB3F7011-AC1F-4289-B948-B738A0D93ABB}">
      <dgm:prSet phldrT="[텍스트]" custT="1"/>
      <dgm:spPr/>
      <dgm:t>
        <a:bodyPr/>
        <a:lstStyle/>
        <a:p>
          <a:pPr latinLnBrk="1"/>
          <a:r>
            <a:rPr lang="ko-KR" altLang="en-US" sz="2400" dirty="0" smtClean="0"/>
            <a:t>기간</a:t>
          </a:r>
          <a:r>
            <a:rPr lang="ko-KR" altLang="en-US" sz="2700" dirty="0" smtClean="0"/>
            <a:t> </a:t>
          </a:r>
          <a:endParaRPr lang="ko-KR" altLang="en-US" sz="2700" dirty="0"/>
        </a:p>
      </dgm:t>
    </dgm:pt>
    <dgm:pt modelId="{724713C0-839A-4C12-9E43-2BEFA8113E42}" type="parTrans" cxnId="{20CE100E-0AF6-4E33-8E12-7DDF1793EF1B}">
      <dgm:prSet/>
      <dgm:spPr/>
      <dgm:t>
        <a:bodyPr/>
        <a:lstStyle/>
        <a:p>
          <a:pPr latinLnBrk="1"/>
          <a:endParaRPr lang="ko-KR" altLang="en-US"/>
        </a:p>
      </dgm:t>
    </dgm:pt>
    <dgm:pt modelId="{10CFC327-7740-42DA-B803-F0F0B5F5C6ED}" type="sibTrans" cxnId="{20CE100E-0AF6-4E33-8E12-7DDF1793EF1B}">
      <dgm:prSet/>
      <dgm:spPr/>
      <dgm:t>
        <a:bodyPr/>
        <a:lstStyle/>
        <a:p>
          <a:pPr latinLnBrk="1"/>
          <a:endParaRPr lang="ko-KR" altLang="en-US"/>
        </a:p>
      </dgm:t>
    </dgm:pt>
    <dgm:pt modelId="{8F06F3F5-8FE6-4BCF-B28E-FCDB576D0E05}">
      <dgm:prSet phldrT="[텍스트]" custT="1"/>
      <dgm:spPr/>
      <dgm:t>
        <a:bodyPr/>
        <a:lstStyle/>
        <a:p>
          <a:pPr latinLnBrk="1"/>
          <a:r>
            <a:rPr lang="en-US" sz="2000" dirty="0" smtClean="0"/>
            <a:t>2016년 10월 15일 ~ 2017년 2월 30일</a:t>
          </a:r>
          <a:endParaRPr lang="ko-KR" altLang="en-US" sz="2000" dirty="0"/>
        </a:p>
      </dgm:t>
    </dgm:pt>
    <dgm:pt modelId="{6DFB9096-BB38-4DCA-AEEF-307A350D2189}" type="parTrans" cxnId="{5B92B033-0B69-4ADE-9BD5-6F325471DFD5}">
      <dgm:prSet/>
      <dgm:spPr/>
      <dgm:t>
        <a:bodyPr/>
        <a:lstStyle/>
        <a:p>
          <a:pPr latinLnBrk="1"/>
          <a:endParaRPr lang="ko-KR" altLang="en-US"/>
        </a:p>
      </dgm:t>
    </dgm:pt>
    <dgm:pt modelId="{57446233-8D36-4C28-80D3-7BA44A658CA5}" type="sibTrans" cxnId="{5B92B033-0B69-4ADE-9BD5-6F325471DFD5}">
      <dgm:prSet/>
      <dgm:spPr/>
      <dgm:t>
        <a:bodyPr/>
        <a:lstStyle/>
        <a:p>
          <a:pPr latinLnBrk="1"/>
          <a:endParaRPr lang="ko-KR" altLang="en-US"/>
        </a:p>
      </dgm:t>
    </dgm:pt>
    <dgm:pt modelId="{AB700226-C6D8-45EA-9280-6966BE14D2EF}">
      <dgm:prSet phldrT="[텍스트]" custT="1"/>
      <dgm:spPr/>
      <dgm:t>
        <a:bodyPr/>
        <a:lstStyle/>
        <a:p>
          <a:pPr latinLnBrk="1"/>
          <a:r>
            <a:rPr lang="ko-KR" altLang="en-US" sz="2000" dirty="0" smtClean="0"/>
            <a:t>질병으로 인해 치료적 수분제한이 없는 노인</a:t>
          </a:r>
          <a:endParaRPr lang="ko-KR" altLang="en-US" sz="2000" dirty="0"/>
        </a:p>
      </dgm:t>
    </dgm:pt>
    <dgm:pt modelId="{5D1B0AB2-D80C-4FEF-AFB4-0C9D569E4C71}" type="parTrans" cxnId="{8304F484-D8D7-4DA1-ACBE-43E1CD0644D9}">
      <dgm:prSet/>
      <dgm:spPr/>
      <dgm:t>
        <a:bodyPr/>
        <a:lstStyle/>
        <a:p>
          <a:pPr latinLnBrk="1"/>
          <a:endParaRPr lang="ko-KR" altLang="en-US"/>
        </a:p>
      </dgm:t>
    </dgm:pt>
    <dgm:pt modelId="{B82CF09F-6E33-4CC1-8539-E534F5D4AABE}" type="sibTrans" cxnId="{8304F484-D8D7-4DA1-ACBE-43E1CD0644D9}">
      <dgm:prSet/>
      <dgm:spPr/>
      <dgm:t>
        <a:bodyPr/>
        <a:lstStyle/>
        <a:p>
          <a:pPr latinLnBrk="1"/>
          <a:endParaRPr lang="ko-KR" altLang="en-US"/>
        </a:p>
      </dgm:t>
    </dgm:pt>
    <dgm:pt modelId="{D45E2B57-1E55-4D5F-9351-3F8AE2DA3FDB}" type="pres">
      <dgm:prSet presAssocID="{1FEF2999-9D58-499A-8CD6-98BEF2D8048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89DBC0A-63D2-46EE-85AD-720542898FE7}" type="pres">
      <dgm:prSet presAssocID="{1FC99F28-1A94-4F8F-B650-613481A5687E}" presName="linNode" presStyleCnt="0"/>
      <dgm:spPr/>
    </dgm:pt>
    <dgm:pt modelId="{1B399CC0-4FEF-4EEA-B699-21B404AEE7E0}" type="pres">
      <dgm:prSet presAssocID="{1FC99F28-1A94-4F8F-B650-613481A5687E}" presName="parentText" presStyleLbl="node1" presStyleIdx="0" presStyleCnt="3" custScaleX="33845" custScaleY="26664" custLinFactNeighborX="-29" custLinFactNeighborY="-2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4D6BD46-0213-4BE6-8881-894FB2E895BA}" type="pres">
      <dgm:prSet presAssocID="{1FC99F28-1A94-4F8F-B650-613481A5687E}" presName="descendantText" presStyleLbl="alignAccFollowNode1" presStyleIdx="0" presStyleCnt="3" custScaleX="136182" custScaleY="2661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A050F06-6236-4682-8060-79ACFC45F557}" type="pres">
      <dgm:prSet presAssocID="{A8F75208-F67E-4DDE-A095-5F9F3ABB23C3}" presName="sp" presStyleCnt="0"/>
      <dgm:spPr/>
    </dgm:pt>
    <dgm:pt modelId="{4AFFBE0B-BF42-41F1-BA32-11358F0ADE83}" type="pres">
      <dgm:prSet presAssocID="{E86A5AC5-B5A3-4262-B102-368373549EB8}" presName="linNode" presStyleCnt="0"/>
      <dgm:spPr/>
    </dgm:pt>
    <dgm:pt modelId="{11B163C5-148E-4B92-B278-6289CABE3EE6}" type="pres">
      <dgm:prSet presAssocID="{E86A5AC5-B5A3-4262-B102-368373549EB8}" presName="parentText" presStyleLbl="node1" presStyleIdx="1" presStyleCnt="3" custScaleX="40150" custScaleY="31175" custLinFactNeighborX="-2" custLinFactNeighborY="12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25B57B2-5865-4386-A692-3B5B3A3FE708}" type="pres">
      <dgm:prSet presAssocID="{E86A5AC5-B5A3-4262-B102-368373549EB8}" presName="descendantText" presStyleLbl="alignAccFollowNode1" presStyleIdx="1" presStyleCnt="3" custScaleX="162657" custScaleY="40277" custLinFactNeighborX="36339" custLinFactNeighborY="46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C17EF99-5526-4381-B78A-3140C93592A2}" type="pres">
      <dgm:prSet presAssocID="{32F5953C-1DD0-4C33-9649-2D1A07E278A4}" presName="sp" presStyleCnt="0"/>
      <dgm:spPr/>
    </dgm:pt>
    <dgm:pt modelId="{74C3379F-608D-4637-B224-14356B02A38F}" type="pres">
      <dgm:prSet presAssocID="{AB3F7011-AC1F-4289-B948-B738A0D93ABB}" presName="linNode" presStyleCnt="0"/>
      <dgm:spPr/>
    </dgm:pt>
    <dgm:pt modelId="{9D8922E2-5AD0-4445-B8FA-2ACDA92CECA7}" type="pres">
      <dgm:prSet presAssocID="{AB3F7011-AC1F-4289-B948-B738A0D93ABB}" presName="parentText" presStyleLbl="node1" presStyleIdx="2" presStyleCnt="3" custScaleX="64829" custScaleY="2901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6296D01-3C42-4313-9930-1A3603F4FC8D}" type="pres">
      <dgm:prSet presAssocID="{AB3F7011-AC1F-4289-B948-B738A0D93ABB}" presName="descendantText" presStyleLbl="alignAccFollowNode1" presStyleIdx="2" presStyleCnt="3" custScaleX="229573" custScaleY="3268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402BE79C-C6BA-4E8A-B349-6F30E29493F7}" srcId="{1FC99F28-1A94-4F8F-B650-613481A5687E}" destId="{3C3F87A0-452D-4315-86E1-F725C8DE92B9}" srcOrd="0" destOrd="0" parTransId="{F8B7DDEC-6496-4786-B6BF-BF60E4A34E4B}" sibTransId="{71EF54D9-05E6-4EAB-8BA8-29F3D93D13E4}"/>
    <dgm:cxn modelId="{334C2618-DE57-4A55-8523-59291375F5EF}" srcId="{E86A5AC5-B5A3-4262-B102-368373549EB8}" destId="{D83F6D34-8261-43F8-BE11-B0CCFD58D0BE}" srcOrd="1" destOrd="0" parTransId="{74AF4D7A-ED90-4B3C-B77C-1E35B63E1264}" sibTransId="{FB77611D-B570-4EC4-8E70-699E4B6C2A92}"/>
    <dgm:cxn modelId="{B92BB78D-0D48-4C2F-B424-6C4AAEDA09BF}" type="presOf" srcId="{E86A5AC5-B5A3-4262-B102-368373549EB8}" destId="{11B163C5-148E-4B92-B278-6289CABE3EE6}" srcOrd="0" destOrd="0" presId="urn:microsoft.com/office/officeart/2005/8/layout/vList5"/>
    <dgm:cxn modelId="{20CE100E-0AF6-4E33-8E12-7DDF1793EF1B}" srcId="{1FEF2999-9D58-499A-8CD6-98BEF2D8048B}" destId="{AB3F7011-AC1F-4289-B948-B738A0D93ABB}" srcOrd="2" destOrd="0" parTransId="{724713C0-839A-4C12-9E43-2BEFA8113E42}" sibTransId="{10CFC327-7740-42DA-B803-F0F0B5F5C6ED}"/>
    <dgm:cxn modelId="{E398D179-0B4E-470B-AA75-629AF058ACB8}" type="presOf" srcId="{AB700226-C6D8-45EA-9280-6966BE14D2EF}" destId="{825B57B2-5865-4386-A692-3B5B3A3FE708}" srcOrd="0" destOrd="2" presId="urn:microsoft.com/office/officeart/2005/8/layout/vList5"/>
    <dgm:cxn modelId="{BC300CA0-FBDF-466E-A14F-1F4B88936A5D}" srcId="{E86A5AC5-B5A3-4262-B102-368373549EB8}" destId="{FEDE6B9A-7000-4EC7-9612-17A2548C2F2F}" srcOrd="0" destOrd="0" parTransId="{63EE3C40-14C6-43E2-8BF3-1C600E4568B6}" sibTransId="{893E0281-3A44-42A0-8446-34AB1A127DCD}"/>
    <dgm:cxn modelId="{6D5B2AE3-20F9-496F-BD76-35453877868F}" type="presOf" srcId="{3C3F87A0-452D-4315-86E1-F725C8DE92B9}" destId="{94D6BD46-0213-4BE6-8881-894FB2E895BA}" srcOrd="0" destOrd="0" presId="urn:microsoft.com/office/officeart/2005/8/layout/vList5"/>
    <dgm:cxn modelId="{DC483710-68E1-41A8-A7C6-649AF8CCD17E}" type="presOf" srcId="{D83F6D34-8261-43F8-BE11-B0CCFD58D0BE}" destId="{825B57B2-5865-4386-A692-3B5B3A3FE708}" srcOrd="0" destOrd="1" presId="urn:microsoft.com/office/officeart/2005/8/layout/vList5"/>
    <dgm:cxn modelId="{4EF96C5D-5F1E-4B54-A483-1ACE6F2BF867}" srcId="{1FEF2999-9D58-499A-8CD6-98BEF2D8048B}" destId="{1FC99F28-1A94-4F8F-B650-613481A5687E}" srcOrd="0" destOrd="0" parTransId="{C430E0EB-0658-410F-8C6C-0A452543EB23}" sibTransId="{A8F75208-F67E-4DDE-A095-5F9F3ABB23C3}"/>
    <dgm:cxn modelId="{9B4C332C-AB28-47FD-836D-091F1C3B1C6E}" type="presOf" srcId="{FEDE6B9A-7000-4EC7-9612-17A2548C2F2F}" destId="{825B57B2-5865-4386-A692-3B5B3A3FE708}" srcOrd="0" destOrd="0" presId="urn:microsoft.com/office/officeart/2005/8/layout/vList5"/>
    <dgm:cxn modelId="{10FA948A-59C2-44E4-B63C-732A9E5B7DCA}" type="presOf" srcId="{8F06F3F5-8FE6-4BCF-B28E-FCDB576D0E05}" destId="{46296D01-3C42-4313-9930-1A3603F4FC8D}" srcOrd="0" destOrd="0" presId="urn:microsoft.com/office/officeart/2005/8/layout/vList5"/>
    <dgm:cxn modelId="{D3DA65C9-5D0A-4AA8-8548-84F6B0DA6A59}" type="presOf" srcId="{AB3F7011-AC1F-4289-B948-B738A0D93ABB}" destId="{9D8922E2-5AD0-4445-B8FA-2ACDA92CECA7}" srcOrd="0" destOrd="0" presId="urn:microsoft.com/office/officeart/2005/8/layout/vList5"/>
    <dgm:cxn modelId="{8304F484-D8D7-4DA1-ACBE-43E1CD0644D9}" srcId="{E86A5AC5-B5A3-4262-B102-368373549EB8}" destId="{AB700226-C6D8-45EA-9280-6966BE14D2EF}" srcOrd="2" destOrd="0" parTransId="{5D1B0AB2-D80C-4FEF-AFB4-0C9D569E4C71}" sibTransId="{B82CF09F-6E33-4CC1-8539-E534F5D4AABE}"/>
    <dgm:cxn modelId="{9B6A3BB0-21BB-48C2-846D-F6BF49B72A3A}" type="presOf" srcId="{1FC99F28-1A94-4F8F-B650-613481A5687E}" destId="{1B399CC0-4FEF-4EEA-B699-21B404AEE7E0}" srcOrd="0" destOrd="0" presId="urn:microsoft.com/office/officeart/2005/8/layout/vList5"/>
    <dgm:cxn modelId="{415065E6-B662-4FD1-A1EE-E5765CBABCE8}" srcId="{1FEF2999-9D58-499A-8CD6-98BEF2D8048B}" destId="{E86A5AC5-B5A3-4262-B102-368373549EB8}" srcOrd="1" destOrd="0" parTransId="{DB27427E-5F55-433B-B9A0-A25DA209D3C6}" sibTransId="{32F5953C-1DD0-4C33-9649-2D1A07E278A4}"/>
    <dgm:cxn modelId="{5B92B033-0B69-4ADE-9BD5-6F325471DFD5}" srcId="{AB3F7011-AC1F-4289-B948-B738A0D93ABB}" destId="{8F06F3F5-8FE6-4BCF-B28E-FCDB576D0E05}" srcOrd="0" destOrd="0" parTransId="{6DFB9096-BB38-4DCA-AEEF-307A350D2189}" sibTransId="{57446233-8D36-4C28-80D3-7BA44A658CA5}"/>
    <dgm:cxn modelId="{F8C36F11-CC89-40F2-B19B-D7156A5E0D27}" type="presOf" srcId="{1FEF2999-9D58-499A-8CD6-98BEF2D8048B}" destId="{D45E2B57-1E55-4D5F-9351-3F8AE2DA3FDB}" srcOrd="0" destOrd="0" presId="urn:microsoft.com/office/officeart/2005/8/layout/vList5"/>
    <dgm:cxn modelId="{B6F7B72A-F372-4B2D-A583-DE3F751A9248}" type="presParOf" srcId="{D45E2B57-1E55-4D5F-9351-3F8AE2DA3FDB}" destId="{E89DBC0A-63D2-46EE-85AD-720542898FE7}" srcOrd="0" destOrd="0" presId="urn:microsoft.com/office/officeart/2005/8/layout/vList5"/>
    <dgm:cxn modelId="{0EF8D859-797E-457B-9AB9-7C4B4BAD16F2}" type="presParOf" srcId="{E89DBC0A-63D2-46EE-85AD-720542898FE7}" destId="{1B399CC0-4FEF-4EEA-B699-21B404AEE7E0}" srcOrd="0" destOrd="0" presId="urn:microsoft.com/office/officeart/2005/8/layout/vList5"/>
    <dgm:cxn modelId="{315B4C2F-1F2F-48D5-A812-095B7A81B87F}" type="presParOf" srcId="{E89DBC0A-63D2-46EE-85AD-720542898FE7}" destId="{94D6BD46-0213-4BE6-8881-894FB2E895BA}" srcOrd="1" destOrd="0" presId="urn:microsoft.com/office/officeart/2005/8/layout/vList5"/>
    <dgm:cxn modelId="{B858C4AB-529C-4ABA-A4A9-B52130D87B63}" type="presParOf" srcId="{D45E2B57-1E55-4D5F-9351-3F8AE2DA3FDB}" destId="{DA050F06-6236-4682-8060-79ACFC45F557}" srcOrd="1" destOrd="0" presId="urn:microsoft.com/office/officeart/2005/8/layout/vList5"/>
    <dgm:cxn modelId="{9C8FCF14-B553-4DB2-9F34-B768C6085AE8}" type="presParOf" srcId="{D45E2B57-1E55-4D5F-9351-3F8AE2DA3FDB}" destId="{4AFFBE0B-BF42-41F1-BA32-11358F0ADE83}" srcOrd="2" destOrd="0" presId="urn:microsoft.com/office/officeart/2005/8/layout/vList5"/>
    <dgm:cxn modelId="{54340074-64F6-4B79-9F2D-784F426EB08E}" type="presParOf" srcId="{4AFFBE0B-BF42-41F1-BA32-11358F0ADE83}" destId="{11B163C5-148E-4B92-B278-6289CABE3EE6}" srcOrd="0" destOrd="0" presId="urn:microsoft.com/office/officeart/2005/8/layout/vList5"/>
    <dgm:cxn modelId="{C10DC6D3-0A48-49FC-A435-0A222F2E372A}" type="presParOf" srcId="{4AFFBE0B-BF42-41F1-BA32-11358F0ADE83}" destId="{825B57B2-5865-4386-A692-3B5B3A3FE708}" srcOrd="1" destOrd="0" presId="urn:microsoft.com/office/officeart/2005/8/layout/vList5"/>
    <dgm:cxn modelId="{96DE70F2-FE5B-47F5-BC5A-4CEE0ABC6D8F}" type="presParOf" srcId="{D45E2B57-1E55-4D5F-9351-3F8AE2DA3FDB}" destId="{5C17EF99-5526-4381-B78A-3140C93592A2}" srcOrd="3" destOrd="0" presId="urn:microsoft.com/office/officeart/2005/8/layout/vList5"/>
    <dgm:cxn modelId="{918F3574-C6F0-4A94-83B0-AC1D39AA6409}" type="presParOf" srcId="{D45E2B57-1E55-4D5F-9351-3F8AE2DA3FDB}" destId="{74C3379F-608D-4637-B224-14356B02A38F}" srcOrd="4" destOrd="0" presId="urn:microsoft.com/office/officeart/2005/8/layout/vList5"/>
    <dgm:cxn modelId="{0A1DEC18-DB53-4868-B202-849123FF4A91}" type="presParOf" srcId="{74C3379F-608D-4637-B224-14356B02A38F}" destId="{9D8922E2-5AD0-4445-B8FA-2ACDA92CECA7}" srcOrd="0" destOrd="0" presId="urn:microsoft.com/office/officeart/2005/8/layout/vList5"/>
    <dgm:cxn modelId="{2E829638-7F19-4FBE-B7C3-6445824AEB32}" type="presParOf" srcId="{74C3379F-608D-4637-B224-14356B02A38F}" destId="{46296D01-3C42-4313-9930-1A3603F4FC8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71B9D3-C110-4974-B7EE-A9033DE9B1E7}">
      <dsp:nvSpPr>
        <dsp:cNvPr id="0" name=""/>
        <dsp:cNvSpPr/>
      </dsp:nvSpPr>
      <dsp:spPr>
        <a:xfrm rot="16200000">
          <a:off x="508000" y="-508000"/>
          <a:ext cx="2032000" cy="3048000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200" kern="1200" dirty="0" smtClean="0"/>
            <a:t>근육양의 감소 </a:t>
          </a:r>
          <a:endParaRPr lang="en-US" altLang="ko-KR" sz="2200" kern="1200" dirty="0" smtClean="0"/>
        </a:p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200" kern="1200" dirty="0" smtClean="0"/>
            <a:t>체지방의 증가 </a:t>
          </a:r>
          <a:endParaRPr lang="ko-KR" altLang="en-US" sz="2200" kern="1200" dirty="0"/>
        </a:p>
      </dsp:txBody>
      <dsp:txXfrm rot="16200000">
        <a:off x="762000" y="-762000"/>
        <a:ext cx="1524000" cy="3048000"/>
      </dsp:txXfrm>
    </dsp:sp>
    <dsp:sp modelId="{0F7FBE2C-4788-461E-BEB8-FD7A20EE854A}">
      <dsp:nvSpPr>
        <dsp:cNvPr id="0" name=""/>
        <dsp:cNvSpPr/>
      </dsp:nvSpPr>
      <dsp:spPr>
        <a:xfrm>
          <a:off x="3048000" y="0"/>
          <a:ext cx="3048000" cy="2032000"/>
        </a:xfrm>
        <a:prstGeom prst="round1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200" kern="1200" dirty="0" smtClean="0"/>
            <a:t>갈증지각 능력 저하</a:t>
          </a:r>
          <a:endParaRPr lang="ko-KR" altLang="en-US" sz="2200" kern="1200" dirty="0"/>
        </a:p>
      </dsp:txBody>
      <dsp:txXfrm>
        <a:off x="3048000" y="0"/>
        <a:ext cx="3048000" cy="1524000"/>
      </dsp:txXfrm>
    </dsp:sp>
    <dsp:sp modelId="{6D58BF26-8D53-417D-AB9A-5A967C186BF9}">
      <dsp:nvSpPr>
        <dsp:cNvPr id="0" name=""/>
        <dsp:cNvSpPr/>
      </dsp:nvSpPr>
      <dsp:spPr>
        <a:xfrm rot="10800000">
          <a:off x="0" y="2032000"/>
          <a:ext cx="3048000" cy="2032000"/>
        </a:xfrm>
        <a:prstGeom prst="round1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200" kern="1200" dirty="0" smtClean="0"/>
            <a:t>신장의 </a:t>
          </a:r>
          <a:r>
            <a:rPr lang="ko-KR" altLang="en-US" sz="2200" kern="1200" dirty="0" err="1" smtClean="0"/>
            <a:t>사구체여과율</a:t>
          </a:r>
          <a:r>
            <a:rPr lang="ko-KR" altLang="en-US" sz="2200" kern="1200" dirty="0" smtClean="0"/>
            <a:t> 감소 </a:t>
          </a:r>
          <a:endParaRPr lang="ko-KR" altLang="en-US" sz="2200" kern="1200" dirty="0"/>
        </a:p>
      </dsp:txBody>
      <dsp:txXfrm rot="10800000">
        <a:off x="0" y="2539999"/>
        <a:ext cx="3048000" cy="1524000"/>
      </dsp:txXfrm>
    </dsp:sp>
    <dsp:sp modelId="{DE3C97E6-09B9-4C3D-83C6-C5C8A250D50D}">
      <dsp:nvSpPr>
        <dsp:cNvPr id="0" name=""/>
        <dsp:cNvSpPr/>
      </dsp:nvSpPr>
      <dsp:spPr>
        <a:xfrm rot="5400000">
          <a:off x="3556000" y="1523999"/>
          <a:ext cx="2032000" cy="3048000"/>
        </a:xfrm>
        <a:prstGeom prst="round1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200" kern="1200" dirty="0" err="1" smtClean="0"/>
            <a:t>신세뇨관의</a:t>
          </a:r>
          <a:r>
            <a:rPr lang="ko-KR" altLang="en-US" sz="2200" kern="1200" dirty="0" smtClean="0"/>
            <a:t> 반응 저하 소변 농축기능 감소 </a:t>
          </a:r>
          <a:endParaRPr lang="ko-KR" altLang="en-US" sz="2200" kern="1200" dirty="0"/>
        </a:p>
      </dsp:txBody>
      <dsp:txXfrm rot="5400000">
        <a:off x="3810000" y="1777999"/>
        <a:ext cx="1524000" cy="3048000"/>
      </dsp:txXfrm>
    </dsp:sp>
    <dsp:sp modelId="{1385826C-BCED-4031-88F4-4BC0533E1FA9}">
      <dsp:nvSpPr>
        <dsp:cNvPr id="0" name=""/>
        <dsp:cNvSpPr/>
      </dsp:nvSpPr>
      <dsp:spPr>
        <a:xfrm>
          <a:off x="1895874" y="1167907"/>
          <a:ext cx="2304251" cy="1728185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b="1" kern="1200" dirty="0" smtClean="0">
              <a:effectLst/>
            </a:rPr>
            <a:t>노년기 </a:t>
          </a:r>
          <a:endParaRPr lang="en-US" altLang="ko-KR" sz="2000" b="1" kern="1200" dirty="0" smtClean="0">
            <a:effectLst/>
          </a:endParaRPr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b="1" kern="1200" dirty="0" smtClean="0">
              <a:effectLst/>
            </a:rPr>
            <a:t>체내 수분 비율</a:t>
          </a:r>
          <a:endParaRPr lang="en-US" altLang="ko-KR" sz="2000" b="1" kern="1200" dirty="0" smtClean="0">
            <a:effectLst/>
          </a:endParaRPr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b="1" kern="1200" dirty="0" smtClean="0">
              <a:effectLst/>
            </a:rPr>
            <a:t>감소</a:t>
          </a:r>
          <a:endParaRPr lang="ko-KR" altLang="en-US" sz="2000" b="1" kern="1200" dirty="0">
            <a:effectLst/>
          </a:endParaRPr>
        </a:p>
      </dsp:txBody>
      <dsp:txXfrm>
        <a:off x="1895874" y="1167907"/>
        <a:ext cx="2304251" cy="172818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D6BD46-0213-4BE6-8881-894FB2E895BA}">
      <dsp:nvSpPr>
        <dsp:cNvPr id="0" name=""/>
        <dsp:cNvSpPr/>
      </dsp:nvSpPr>
      <dsp:spPr>
        <a:xfrm rot="5400000">
          <a:off x="3590888" y="-2536075"/>
          <a:ext cx="934229" cy="633872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2000" kern="1200" dirty="0" smtClean="0"/>
            <a:t>C</a:t>
          </a:r>
          <a:r>
            <a:rPr lang="ko-KR" altLang="en-US" sz="2000" kern="1200" dirty="0" smtClean="0"/>
            <a:t>시의 경로당을 이용하는 </a:t>
          </a:r>
          <a:r>
            <a:rPr lang="en-US" altLang="ko-KR" sz="2000" kern="1200" dirty="0" smtClean="0"/>
            <a:t>65</a:t>
          </a:r>
          <a:r>
            <a:rPr lang="ko-KR" altLang="en-US" sz="2000" kern="1200" dirty="0" err="1" smtClean="0"/>
            <a:t>세이상</a:t>
          </a:r>
          <a:r>
            <a:rPr lang="ko-KR" altLang="en-US" sz="2000" kern="1200" dirty="0" smtClean="0"/>
            <a:t> 노인 </a:t>
          </a:r>
          <a:r>
            <a:rPr lang="en-US" altLang="ko-KR" sz="2000" kern="1200" dirty="0" smtClean="0"/>
            <a:t>135</a:t>
          </a:r>
          <a:r>
            <a:rPr lang="ko-KR" altLang="en-US" sz="2000" kern="1200" dirty="0" smtClean="0"/>
            <a:t>명  </a:t>
          </a:r>
          <a:endParaRPr lang="ko-KR" altLang="en-US" sz="2000" kern="1200" dirty="0"/>
        </a:p>
      </dsp:txBody>
      <dsp:txXfrm rot="5400000">
        <a:off x="3590888" y="-2536075"/>
        <a:ext cx="934229" cy="6338723"/>
      </dsp:txXfrm>
    </dsp:sp>
    <dsp:sp modelId="{1B399CC0-4FEF-4EEA-B699-21B404AEE7E0}">
      <dsp:nvSpPr>
        <dsp:cNvPr id="0" name=""/>
        <dsp:cNvSpPr/>
      </dsp:nvSpPr>
      <dsp:spPr>
        <a:xfrm>
          <a:off x="1158" y="47242"/>
          <a:ext cx="886133" cy="117006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대상</a:t>
          </a:r>
          <a:endParaRPr lang="ko-KR" altLang="en-US" sz="2400" kern="1200" dirty="0"/>
        </a:p>
      </dsp:txBody>
      <dsp:txXfrm>
        <a:off x="1158" y="47242"/>
        <a:ext cx="886133" cy="1170069"/>
      </dsp:txXfrm>
    </dsp:sp>
    <dsp:sp modelId="{825B57B2-5865-4386-A692-3B5B3A3FE708}">
      <dsp:nvSpPr>
        <dsp:cNvPr id="0" name=""/>
        <dsp:cNvSpPr/>
      </dsp:nvSpPr>
      <dsp:spPr>
        <a:xfrm rot="5400000">
          <a:off x="3375503" y="-1029161"/>
          <a:ext cx="1413947" cy="638066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2000" kern="1200" dirty="0" smtClean="0"/>
            <a:t>최근 </a:t>
          </a:r>
          <a:r>
            <a:rPr lang="en-US" altLang="ko-KR" sz="2000" kern="1200" dirty="0" smtClean="0"/>
            <a:t>1</a:t>
          </a:r>
          <a:r>
            <a:rPr lang="ko-KR" altLang="en-US" sz="2000" kern="1200" dirty="0" smtClean="0"/>
            <a:t>개월간 출혈이나 발열이 없는 노인</a:t>
          </a:r>
          <a:endParaRPr lang="ko-KR" altLang="en-US" sz="2000" kern="1200" dirty="0"/>
        </a:p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2000" kern="1200" dirty="0" smtClean="0"/>
            <a:t>급성 치료를 받지 않고</a:t>
          </a:r>
          <a:r>
            <a:rPr lang="en-US" altLang="ko-KR" sz="2000" kern="1200" dirty="0" smtClean="0"/>
            <a:t>,</a:t>
          </a:r>
          <a:endParaRPr lang="ko-KR" altLang="en-US" sz="2000" kern="1200" dirty="0"/>
        </a:p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2000" kern="1200" dirty="0" smtClean="0"/>
            <a:t>질병으로 인해 치료적 수분제한이 없는 노인</a:t>
          </a:r>
          <a:endParaRPr lang="ko-KR" altLang="en-US" sz="2000" kern="1200" dirty="0"/>
        </a:p>
      </dsp:txBody>
      <dsp:txXfrm rot="5400000">
        <a:off x="3375503" y="-1029161"/>
        <a:ext cx="1413947" cy="6380661"/>
      </dsp:txXfrm>
    </dsp:sp>
    <dsp:sp modelId="{11B163C5-148E-4B92-B278-6289CABE3EE6}">
      <dsp:nvSpPr>
        <dsp:cNvPr id="0" name=""/>
        <dsp:cNvSpPr/>
      </dsp:nvSpPr>
      <dsp:spPr>
        <a:xfrm>
          <a:off x="2430" y="1465960"/>
          <a:ext cx="885933" cy="13680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제외</a:t>
          </a:r>
          <a:endParaRPr lang="ko-KR" altLang="en-US" sz="2400" kern="1200" dirty="0"/>
        </a:p>
      </dsp:txBody>
      <dsp:txXfrm>
        <a:off x="2430" y="1465960"/>
        <a:ext cx="885933" cy="1368020"/>
      </dsp:txXfrm>
    </dsp:sp>
    <dsp:sp modelId="{46296D01-3C42-4313-9930-1A3603F4FC8D}">
      <dsp:nvSpPr>
        <dsp:cNvPr id="0" name=""/>
        <dsp:cNvSpPr/>
      </dsp:nvSpPr>
      <dsp:spPr>
        <a:xfrm rot="5400000">
          <a:off x="3560880" y="571869"/>
          <a:ext cx="1147250" cy="627158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2016년 10월 15일 ~ 2017년 2월 30일</a:t>
          </a:r>
          <a:endParaRPr lang="ko-KR" altLang="en-US" sz="2000" kern="1200" dirty="0"/>
        </a:p>
      </dsp:txBody>
      <dsp:txXfrm rot="5400000">
        <a:off x="3560880" y="571869"/>
        <a:ext cx="1147250" cy="6271586"/>
      </dsp:txXfrm>
    </dsp:sp>
    <dsp:sp modelId="{9D8922E2-5AD0-4445-B8FA-2ACDA92CECA7}">
      <dsp:nvSpPr>
        <dsp:cNvPr id="0" name=""/>
        <dsp:cNvSpPr/>
      </dsp:nvSpPr>
      <dsp:spPr>
        <a:xfrm>
          <a:off x="2508" y="3071088"/>
          <a:ext cx="996204" cy="127314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기간</a:t>
          </a:r>
          <a:r>
            <a:rPr lang="ko-KR" altLang="en-US" sz="2700" kern="1200" dirty="0" smtClean="0"/>
            <a:t> </a:t>
          </a:r>
          <a:endParaRPr lang="ko-KR" altLang="en-US" sz="2700" kern="1200" dirty="0"/>
        </a:p>
      </dsp:txBody>
      <dsp:txXfrm>
        <a:off x="2508" y="3071088"/>
        <a:ext cx="996204" cy="12731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CFBE2-2B8D-499C-81C9-2CD5B3EB8E93}" type="datetimeFigureOut">
              <a:rPr lang="ko-KR" altLang="en-US" smtClean="0"/>
              <a:pPr/>
              <a:t>2017-10-26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54DD7E-3179-445A-81DB-781C4554AF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69536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45AC5-813F-4ED1-B011-8EA17CB93331}" type="datetimeFigureOut">
              <a:rPr lang="ko-KR" altLang="en-US" smtClean="0"/>
              <a:pPr/>
              <a:t>2017-10-26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04B90-27FD-422C-8CC6-2AADAD122D0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8707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05273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04B90-27FD-422C-8CC6-2AADAD122D08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76507" y="4293096"/>
            <a:ext cx="5751677" cy="430887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ko-KR" alt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2017-10-26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제목 1"/>
          <p:cNvSpPr>
            <a:spLocks noGrp="1"/>
          </p:cNvSpPr>
          <p:nvPr>
            <p:ph type="ctrTitle" hasCustomPrompt="1"/>
          </p:nvPr>
        </p:nvSpPr>
        <p:spPr>
          <a:xfrm>
            <a:off x="476507" y="2708920"/>
            <a:ext cx="4743565" cy="154791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ko-KR" altLang="en-US" sz="4300" kern="1200" baseline="0" dirty="0">
                <a:solidFill>
                  <a:srgbClr val="319CB5"/>
                </a:solidFill>
                <a:effectLst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defRPr>
            </a:lvl1pPr>
          </a:lstStyle>
          <a:p>
            <a:r>
              <a:rPr lang="ko-KR" altLang="en-US" dirty="0"/>
              <a:t>제목을</a:t>
            </a:r>
            <a:r>
              <a:rPr lang="en-US" altLang="ko-KR" dirty="0"/>
              <a:t> </a:t>
            </a:r>
            <a:r>
              <a:rPr lang="ko-KR" altLang="en-US" dirty="0"/>
              <a:t>입력하시오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2017-10-26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2017-10-26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33104" y="-23112"/>
            <a:ext cx="6785609" cy="79690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500" b="1" kern="1200" baseline="0" dirty="0">
                <a:solidFill>
                  <a:srgbClr val="054357"/>
                </a:solidFill>
                <a:effectLst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2017-10-26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971600" y="1117601"/>
            <a:ext cx="7861534" cy="4962880"/>
          </a:xfrm>
        </p:spPr>
        <p:txBody>
          <a:bodyPr/>
          <a:lstStyle>
            <a:lvl1pPr algn="l"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Noto Sans" panose="020B0502040504020204" pitchFamily="34" charset="0"/>
                <a:ea typeface="맑은 고딕" panose="020B0503020000020004" pitchFamily="50" charset="-127"/>
              </a:defRPr>
            </a:lvl1pPr>
            <a:lvl2pPr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  <a:latin typeface="Noto Sans" panose="020B0502040504020204" pitchFamily="34" charset="0"/>
                <a:ea typeface="맑은 고딕" panose="020B0503020000020004" pitchFamily="50" charset="-127"/>
              </a:defRPr>
            </a:lvl2pPr>
            <a:lvl3pPr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  <a:latin typeface="Noto Sans" panose="020B0502040504020204" pitchFamily="34" charset="0"/>
                <a:ea typeface="맑은 고딕" panose="020B0503020000020004" pitchFamily="50" charset="-127"/>
              </a:defRPr>
            </a:lvl3pPr>
            <a:lvl4pPr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  <a:latin typeface="Noto Sans" panose="020B0502040504020204" pitchFamily="34" charset="0"/>
                <a:ea typeface="맑은 고딕" panose="020B0503020000020004" pitchFamily="50" charset="-127"/>
              </a:defRPr>
            </a:lvl4pPr>
            <a:lvl5pPr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  <a:latin typeface="Noto Sans" panose="020B0502040504020204" pitchFamily="34" charset="0"/>
                <a:ea typeface="맑은 고딕" panose="020B0503020000020004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500834"/>
            <a:ext cx="2133600" cy="220641"/>
          </a:xfrm>
        </p:spPr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2017-10-26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00834"/>
            <a:ext cx="2895600" cy="22064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500834"/>
            <a:ext cx="2133600" cy="220641"/>
          </a:xfrm>
        </p:spPr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1933104" y="19223"/>
            <a:ext cx="6785609" cy="79690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500" b="1" kern="1200" baseline="0" dirty="0">
                <a:solidFill>
                  <a:schemeClr val="bg1"/>
                </a:solidFill>
                <a:effectLst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13" name="내용 개체 틀 2"/>
          <p:cNvSpPr>
            <a:spLocks noGrp="1"/>
          </p:cNvSpPr>
          <p:nvPr>
            <p:ph idx="1"/>
          </p:nvPr>
        </p:nvSpPr>
        <p:spPr>
          <a:xfrm>
            <a:off x="971600" y="1117601"/>
            <a:ext cx="7861534" cy="4962880"/>
          </a:xfrm>
        </p:spPr>
        <p:txBody>
          <a:bodyPr/>
          <a:lstStyle>
            <a:lvl1pPr algn="l"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Noto Sans" panose="020B0502040504020204" pitchFamily="34" charset="0"/>
                <a:ea typeface="맑은 고딕" panose="020B0503020000020004" pitchFamily="50" charset="-127"/>
              </a:defRPr>
            </a:lvl1pPr>
            <a:lvl2pPr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  <a:latin typeface="Noto Sans" panose="020B0502040504020204" pitchFamily="34" charset="0"/>
                <a:ea typeface="맑은 고딕" panose="020B0503020000020004" pitchFamily="50" charset="-127"/>
              </a:defRPr>
            </a:lvl2pPr>
            <a:lvl3pPr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  <a:latin typeface="Noto Sans" panose="020B0502040504020204" pitchFamily="34" charset="0"/>
                <a:ea typeface="맑은 고딕" panose="020B0503020000020004" pitchFamily="50" charset="-127"/>
              </a:defRPr>
            </a:lvl3pPr>
            <a:lvl4pPr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  <a:latin typeface="Noto Sans" panose="020B0502040504020204" pitchFamily="34" charset="0"/>
                <a:ea typeface="맑은 고딕" panose="020B0503020000020004" pitchFamily="50" charset="-127"/>
              </a:defRPr>
            </a:lvl4pPr>
            <a:lvl5pPr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  <a:latin typeface="Noto Sans" panose="020B0502040504020204" pitchFamily="34" charset="0"/>
                <a:ea typeface="맑은 고딕" panose="020B0503020000020004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6733-6F27-4404-AB51-585418F146E5}" type="datetimeFigureOut">
              <a:rPr lang="ko-KR" altLang="en-US" smtClean="0"/>
              <a:pPr/>
              <a:t>2017-10-26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366025" y="4293096"/>
            <a:ext cx="6552728" cy="132194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lang="ko-KR" altLang="en-US" sz="7000" kern="1200" baseline="0" dirty="0">
                <a:solidFill>
                  <a:schemeClr val="bg1"/>
                </a:solidFill>
                <a:effectLst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defRPr>
            </a:lvl1pPr>
          </a:lstStyle>
          <a:p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9026"/>
            <a:ext cx="8229600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062021"/>
            <a:ext cx="8229600" cy="5286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D6733-6F27-4404-AB51-585418F146E5}" type="datetimeFigureOut">
              <a:rPr lang="ko-KR" altLang="en-US" smtClean="0"/>
              <a:pPr/>
              <a:t>2017-10-26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429396"/>
            <a:ext cx="2895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BC638-39B7-4287-91A7-2A3DDA5732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1" r:id="rId3"/>
    <p:sldLayoutId id="2147483656" r:id="rId4"/>
    <p:sldLayoutId id="2147483650" r:id="rId5"/>
    <p:sldLayoutId id="2147483657" r:id="rId6"/>
  </p:sldLayoutIdLst>
  <p:txStyles>
    <p:titleStyle>
      <a:lvl1pPr algn="l" defTabSz="914400" rtl="0" eaLnBrk="1" latinLnBrk="1" hangingPunct="1">
        <a:spcBef>
          <a:spcPct val="0"/>
        </a:spcBef>
        <a:buNone/>
        <a:defRPr lang="ko-KR" altLang="en-US" sz="3500" kern="1200">
          <a:solidFill>
            <a:sysClr val="windowText" lastClr="000000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lang="ko-KR" altLang="en-US" sz="2500" kern="1200" smtClean="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lang="ko-KR" altLang="en-US" sz="1800" kern="1200" smtClean="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lang="ko-KR" altLang="en-US" sz="1800" kern="1200" smtClean="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lang="ko-KR" altLang="en-US" sz="1800" kern="1200" smtClean="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lang="ko-KR" altLang="en-US"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oogle.co.kr/url?sa=i&amp;rct=j&amp;q=&amp;esrc=s&amp;source=images&amp;cd=&amp;cad=rja&amp;uact=8&amp;ved=0ahUKEwin_Zn-h47XAhUExbwKHatCD-UQjRwIBw&amp;url=http%3A%2F%2Fnuevacare.com%2F1680-2%2F&amp;psig=AOvVaw1o677g6UON1eOylqDkKTun&amp;ust=1509098292287006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google.co.kr/url?sa=i&amp;rct=j&amp;q=&amp;esrc=s&amp;source=images&amp;cd=&amp;cad=rja&amp;uact=8&amp;ved=0ahUKEwjEkYOioP_WAhUKnZQKHT_wCOgQjRwIBw&amp;url=https://rofiqdoni.wordpress.com/2014/11/12/dehydration/&amp;psig=AOvVaw2qo2bAZ2tEdX-E8AHluxHm&amp;ust=1508590564130032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부제목 7"/>
          <p:cNvSpPr>
            <a:spLocks noGrp="1"/>
          </p:cNvSpPr>
          <p:nvPr>
            <p:ph type="subTitle" idx="1"/>
          </p:nvPr>
        </p:nvSpPr>
        <p:spPr>
          <a:xfrm>
            <a:off x="395536" y="4581128"/>
            <a:ext cx="5751677" cy="864096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ko-KR" altLang="en-US" sz="2000" dirty="0" smtClean="0">
                <a:solidFill>
                  <a:schemeClr val="tx1"/>
                </a:solidFill>
                <a:latin typeface="+mj-lt"/>
              </a:rPr>
              <a:t>단국대학교 간호대학 </a:t>
            </a:r>
            <a:endParaRPr lang="en-US" altLang="ko-KR" sz="20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200000"/>
              </a:lnSpc>
            </a:pPr>
            <a:r>
              <a:rPr lang="ko-KR" altLang="en-US" sz="2000" dirty="0" smtClean="0">
                <a:solidFill>
                  <a:schemeClr val="tx1"/>
                </a:solidFill>
                <a:latin typeface="+mj-lt"/>
              </a:rPr>
              <a:t>이영희 </a:t>
            </a:r>
            <a:r>
              <a:rPr lang="en-US" altLang="ko-KR" sz="2000" dirty="0" smtClean="0">
                <a:solidFill>
                  <a:schemeClr val="tx1"/>
                </a:solidFill>
                <a:latin typeface="+mj-lt"/>
              </a:rPr>
              <a:t>· </a:t>
            </a:r>
            <a:r>
              <a:rPr lang="ko-KR" altLang="en-US" sz="2000" dirty="0" smtClean="0">
                <a:solidFill>
                  <a:schemeClr val="tx1"/>
                </a:solidFill>
                <a:latin typeface="+mj-lt"/>
              </a:rPr>
              <a:t>오진주 </a:t>
            </a:r>
            <a:endParaRPr lang="ko-KR" altLang="en-US" sz="2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ctrTitle"/>
          </p:nvPr>
        </p:nvSpPr>
        <p:spPr>
          <a:xfrm>
            <a:off x="395537" y="2276872"/>
            <a:ext cx="5904656" cy="1800200"/>
          </a:xfrm>
        </p:spPr>
        <p:txBody>
          <a:bodyPr/>
          <a:lstStyle/>
          <a:p>
            <a:r>
              <a:rPr lang="ko-KR" altLang="en-US" sz="3600" b="1" spc="300" dirty="0" smtClean="0">
                <a:solidFill>
                  <a:schemeClr val="tx1"/>
                </a:solidFill>
              </a:rPr>
              <a:t>지역사회 재가 노인의 </a:t>
            </a:r>
            <a:r>
              <a:rPr lang="en-US" altLang="ko-KR" sz="3600" b="1" spc="300" dirty="0" smtClean="0">
                <a:solidFill>
                  <a:schemeClr val="tx1"/>
                </a:solidFill>
              </a:rPr>
              <a:t/>
            </a:r>
            <a:br>
              <a:rPr lang="en-US" altLang="ko-KR" sz="3600" b="1" spc="300" dirty="0" smtClean="0">
                <a:solidFill>
                  <a:schemeClr val="tx1"/>
                </a:solidFill>
              </a:rPr>
            </a:br>
            <a:r>
              <a:rPr lang="ko-KR" altLang="en-US" sz="3600" b="1" spc="300" dirty="0" err="1" smtClean="0">
                <a:solidFill>
                  <a:schemeClr val="tx1"/>
                </a:solidFill>
              </a:rPr>
              <a:t>체수분정도와</a:t>
            </a:r>
            <a:r>
              <a:rPr lang="ko-KR" altLang="en-US" sz="3600" b="1" spc="300" dirty="0" smtClean="0">
                <a:solidFill>
                  <a:schemeClr val="tx1"/>
                </a:solidFill>
              </a:rPr>
              <a:t> 영향요인 </a:t>
            </a:r>
            <a:endParaRPr lang="ko-KR" altLang="en-US" sz="3600" b="1" spc="300" dirty="0"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95536" y="6165304"/>
            <a:ext cx="44555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dirty="0" smtClean="0">
                <a:latin typeface="Arial" pitchFamily="34" charset="0"/>
                <a:ea typeface="맑은 고딕" pitchFamily="50" charset="-127"/>
                <a:cs typeface="굴림" pitchFamily="50" charset="-127"/>
              </a:rPr>
              <a:t>2017. 11.3 </a:t>
            </a:r>
            <a:r>
              <a:rPr kumimoji="1"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굴림" pitchFamily="50" charset="-127"/>
              </a:rPr>
              <a:t>.</a:t>
            </a:r>
            <a:endParaRPr kumimoji="1" lang="en-US" altLang="ko-KR" sz="1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굴림" pitchFamily="50" charset="-127"/>
            </a:endParaRPr>
          </a:p>
        </p:txBody>
      </p:sp>
      <p:sp>
        <p:nvSpPr>
          <p:cNvPr id="6" name="부제목 7"/>
          <p:cNvSpPr txBox="1">
            <a:spLocks/>
          </p:cNvSpPr>
          <p:nvPr/>
        </p:nvSpPr>
        <p:spPr>
          <a:xfrm>
            <a:off x="6732240" y="332656"/>
            <a:ext cx="216024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Tx/>
              <a:buFont typeface="굴림체" pitchFamily="49" charset="-127"/>
              <a:buNone/>
              <a:tabLst/>
              <a:defRPr/>
            </a:pPr>
            <a:r>
              <a:rPr lang="ko-KR" altLang="en-US" dirty="0" smtClean="0">
                <a:solidFill>
                  <a:srgbClr val="054357"/>
                </a:solidFill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  <a:t>     한국노년학회 </a:t>
            </a:r>
            <a:endParaRPr lang="en-US" altLang="ko-KR" dirty="0" smtClean="0">
              <a:solidFill>
                <a:srgbClr val="054357"/>
              </a:solidFill>
              <a:latin typeface="Noto Sans" panose="020B0502040504020204" pitchFamily="34" charset="0"/>
              <a:ea typeface="맑은 고딕" panose="020B0503020000020004" pitchFamily="50" charset="-127"/>
              <a:cs typeface="+mj-cs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Tx/>
              <a:buFont typeface="굴림체" pitchFamily="49" charset="-127"/>
              <a:buNone/>
              <a:tabLst/>
              <a:defRPr/>
            </a:pPr>
            <a:r>
              <a:rPr lang="en-US" altLang="ko-KR" dirty="0" smtClean="0">
                <a:solidFill>
                  <a:srgbClr val="054357"/>
                </a:solidFill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  <a:t>2017 </a:t>
            </a:r>
            <a:r>
              <a:rPr lang="ko-KR" altLang="en-US" dirty="0" smtClean="0">
                <a:solidFill>
                  <a:srgbClr val="054357"/>
                </a:solidFill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  <a:t>추계학술대회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357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  <a:t> 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54357"/>
              </a:solidFill>
              <a:effectLst/>
              <a:uLnTx/>
              <a:uFillTx/>
              <a:latin typeface="Noto Sans" panose="020B0502040504020204" pitchFamily="34" charset="0"/>
              <a:ea typeface="맑은 고딕" panose="020B0503020000020004" pitchFamily="50" charset="-127"/>
              <a:cs typeface="+mj-cs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6588224" y="188640"/>
            <a:ext cx="2376264" cy="10081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3744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07704" y="116632"/>
            <a:ext cx="6785609" cy="796908"/>
          </a:xfrm>
        </p:spPr>
        <p:txBody>
          <a:bodyPr>
            <a:normAutofit/>
          </a:bodyPr>
          <a:lstStyle/>
          <a:p>
            <a:r>
              <a:rPr lang="ko-KR" altLang="en-US" sz="3200" dirty="0" smtClean="0"/>
              <a:t>                   연구 방법 </a:t>
            </a:r>
            <a:endParaRPr lang="ko-KR" altLang="en-US" sz="3200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971600" y="1196752"/>
          <a:ext cx="727280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제목 1"/>
          <p:cNvSpPr txBox="1">
            <a:spLocks/>
          </p:cNvSpPr>
          <p:nvPr/>
        </p:nvSpPr>
        <p:spPr>
          <a:xfrm>
            <a:off x="1835696" y="5949280"/>
            <a:ext cx="6120680" cy="6528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>
                <a:solidFill>
                  <a:schemeClr val="bg1"/>
                </a:solidFill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  <a:t> </a:t>
            </a:r>
            <a:r>
              <a:rPr lang="en-US" altLang="ko-KR" dirty="0" smtClean="0"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  <a:t>►D</a:t>
            </a:r>
            <a:r>
              <a:rPr lang="ko-KR" altLang="en-US" dirty="0" smtClean="0"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  <a:t>대학교 기관생명윤리위원회 심의승인 후 연구 진행 </a:t>
            </a:r>
            <a:r>
              <a:rPr kumimoji="0" lang="ko-KR" altLang="en-US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  <a:t> </a:t>
            </a:r>
            <a:endParaRPr kumimoji="0" lang="ko-KR" altLang="en-US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 charset="0"/>
              <a:ea typeface="맑은 고딕" panose="020B0503020000020004" pitchFamily="50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6785609" cy="724900"/>
          </a:xfrm>
        </p:spPr>
        <p:txBody>
          <a:bodyPr>
            <a:normAutofit/>
          </a:bodyPr>
          <a:lstStyle/>
          <a:p>
            <a:r>
              <a:rPr lang="ko-KR" altLang="en-US" sz="3200" dirty="0" smtClean="0"/>
              <a:t>     연구 방법   </a:t>
            </a:r>
            <a:r>
              <a:rPr lang="en-US" altLang="ko-KR" sz="3200" dirty="0" smtClean="0"/>
              <a:t>: </a:t>
            </a:r>
            <a:r>
              <a:rPr lang="ko-KR" altLang="en-US" sz="3200" dirty="0" smtClean="0"/>
              <a:t>연구 변수   </a:t>
            </a:r>
            <a:endParaRPr lang="ko-KR" altLang="en-US" sz="3200" dirty="0"/>
          </a:p>
        </p:txBody>
      </p:sp>
      <p:sp>
        <p:nvSpPr>
          <p:cNvPr id="39" name="AutoShape 8"/>
          <p:cNvSpPr>
            <a:spLocks noChangeArrowheads="1"/>
          </p:cNvSpPr>
          <p:nvPr/>
        </p:nvSpPr>
        <p:spPr bwMode="auto">
          <a:xfrm>
            <a:off x="3563938" y="2235200"/>
            <a:ext cx="2139950" cy="4265613"/>
          </a:xfrm>
          <a:prstGeom prst="roundRect">
            <a:avLst>
              <a:gd name="adj" fmla="val 4597"/>
            </a:avLst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25400">
            <a:solidFill>
              <a:srgbClr val="73D786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AutoShape 9"/>
          <p:cNvSpPr>
            <a:spLocks noChangeArrowheads="1"/>
          </p:cNvSpPr>
          <p:nvPr/>
        </p:nvSpPr>
        <p:spPr bwMode="auto">
          <a:xfrm>
            <a:off x="755650" y="2214563"/>
            <a:ext cx="2139950" cy="4286250"/>
          </a:xfrm>
          <a:prstGeom prst="roundRect">
            <a:avLst>
              <a:gd name="adj" fmla="val 4597"/>
            </a:avLst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25400">
            <a:solidFill>
              <a:srgbClr val="C5EC62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연령 </a:t>
            </a:r>
            <a:endParaRPr kumimoji="0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성별 </a:t>
            </a:r>
            <a:endParaRPr lang="en-US" altLang="ko-KR" sz="1600" kern="0" dirty="0" smtClean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altLang="ko-KR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결혼 상태 </a:t>
            </a:r>
            <a:endParaRPr kumimoji="0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학력 </a:t>
            </a:r>
            <a:endParaRPr kumimoji="0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종료 </a:t>
            </a:r>
            <a:endParaRPr kumimoji="0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경제상태 </a:t>
            </a:r>
            <a:endParaRPr lang="en-US" altLang="ko-KR" sz="1600" kern="0" dirty="0" smtClean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가족형태 </a:t>
            </a:r>
            <a:endParaRPr kumimoji="0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Freeform 10"/>
          <p:cNvSpPr>
            <a:spLocks/>
          </p:cNvSpPr>
          <p:nvPr/>
        </p:nvSpPr>
        <p:spPr bwMode="auto">
          <a:xfrm flipH="1" flipV="1">
            <a:off x="1106488" y="985838"/>
            <a:ext cx="1436687" cy="1990725"/>
          </a:xfrm>
          <a:custGeom>
            <a:avLst/>
            <a:gdLst>
              <a:gd name="T0" fmla="*/ 2147483647 w 1254"/>
              <a:gd name="T1" fmla="*/ 2147483647 h 1738"/>
              <a:gd name="T2" fmla="*/ 2147483647 w 1254"/>
              <a:gd name="T3" fmla="*/ 0 h 1738"/>
              <a:gd name="T4" fmla="*/ 2147483647 w 1254"/>
              <a:gd name="T5" fmla="*/ 2147483647 h 1738"/>
              <a:gd name="T6" fmla="*/ 2147483647 w 1254"/>
              <a:gd name="T7" fmla="*/ 2147483647 h 1738"/>
              <a:gd name="T8" fmla="*/ 2147483647 w 1254"/>
              <a:gd name="T9" fmla="*/ 2147483647 h 1738"/>
              <a:gd name="T10" fmla="*/ 2147483647 w 1254"/>
              <a:gd name="T11" fmla="*/ 2147483647 h 1738"/>
              <a:gd name="T12" fmla="*/ 2147483647 w 1254"/>
              <a:gd name="T13" fmla="*/ 2147483647 h 1738"/>
              <a:gd name="T14" fmla="*/ 2147483647 w 1254"/>
              <a:gd name="T15" fmla="*/ 2147483647 h 1738"/>
              <a:gd name="T16" fmla="*/ 2147483647 w 1254"/>
              <a:gd name="T17" fmla="*/ 2147483647 h 1738"/>
              <a:gd name="T18" fmla="*/ 2147483647 w 1254"/>
              <a:gd name="T19" fmla="*/ 2147483647 h 1738"/>
              <a:gd name="T20" fmla="*/ 2147483647 w 1254"/>
              <a:gd name="T21" fmla="*/ 2147483647 h 1738"/>
              <a:gd name="T22" fmla="*/ 0 w 1254"/>
              <a:gd name="T23" fmla="*/ 2147483647 h 1738"/>
              <a:gd name="T24" fmla="*/ 0 w 1254"/>
              <a:gd name="T25" fmla="*/ 2147483647 h 1738"/>
              <a:gd name="T26" fmla="*/ 2147483647 w 1254"/>
              <a:gd name="T27" fmla="*/ 2147483647 h 1738"/>
              <a:gd name="T28" fmla="*/ 2147483647 w 1254"/>
              <a:gd name="T29" fmla="*/ 2147483647 h 1738"/>
              <a:gd name="T30" fmla="*/ 2147483647 w 1254"/>
              <a:gd name="T31" fmla="*/ 2147483647 h 1738"/>
              <a:gd name="T32" fmla="*/ 2147483647 w 1254"/>
              <a:gd name="T33" fmla="*/ 2147483647 h 1738"/>
              <a:gd name="T34" fmla="*/ 2147483647 w 1254"/>
              <a:gd name="T35" fmla="*/ 2147483647 h 1738"/>
              <a:gd name="T36" fmla="*/ 2147483647 w 1254"/>
              <a:gd name="T37" fmla="*/ 2147483647 h 1738"/>
              <a:gd name="T38" fmla="*/ 2147483647 w 1254"/>
              <a:gd name="T39" fmla="*/ 2147483647 h 1738"/>
              <a:gd name="T40" fmla="*/ 2147483647 w 1254"/>
              <a:gd name="T41" fmla="*/ 2147483647 h 1738"/>
              <a:gd name="T42" fmla="*/ 2147483647 w 1254"/>
              <a:gd name="T43" fmla="*/ 2147483647 h 1738"/>
              <a:gd name="T44" fmla="*/ 2147483647 w 1254"/>
              <a:gd name="T45" fmla="*/ 2147483647 h 1738"/>
              <a:gd name="T46" fmla="*/ 2147483647 w 1254"/>
              <a:gd name="T47" fmla="*/ 2147483647 h 1738"/>
              <a:gd name="T48" fmla="*/ 2147483647 w 1254"/>
              <a:gd name="T49" fmla="*/ 2147483647 h 1738"/>
              <a:gd name="T50" fmla="*/ 2147483647 w 1254"/>
              <a:gd name="T51" fmla="*/ 2147483647 h 1738"/>
              <a:gd name="T52" fmla="*/ 2147483647 w 1254"/>
              <a:gd name="T53" fmla="*/ 2147483647 h 1738"/>
              <a:gd name="T54" fmla="*/ 2147483647 w 1254"/>
              <a:gd name="T55" fmla="*/ 2147483647 h 1738"/>
              <a:gd name="T56" fmla="*/ 2147483647 w 1254"/>
              <a:gd name="T57" fmla="*/ 2147483647 h 1738"/>
              <a:gd name="T58" fmla="*/ 2147483647 w 1254"/>
              <a:gd name="T59" fmla="*/ 2147483647 h 1738"/>
              <a:gd name="T60" fmla="*/ 2147483647 w 1254"/>
              <a:gd name="T61" fmla="*/ 2147483647 h 1738"/>
              <a:gd name="T62" fmla="*/ 2147483647 w 1254"/>
              <a:gd name="T63" fmla="*/ 2147483647 h 1738"/>
              <a:gd name="T64" fmla="*/ 2147483647 w 1254"/>
              <a:gd name="T65" fmla="*/ 2147483647 h 1738"/>
              <a:gd name="T66" fmla="*/ 2147483647 w 1254"/>
              <a:gd name="T67" fmla="*/ 2147483647 h 1738"/>
              <a:gd name="T68" fmla="*/ 2147483647 w 1254"/>
              <a:gd name="T69" fmla="*/ 2147483647 h 1738"/>
              <a:gd name="T70" fmla="*/ 2147483647 w 1254"/>
              <a:gd name="T71" fmla="*/ 2147483647 h 1738"/>
              <a:gd name="T72" fmla="*/ 2147483647 w 1254"/>
              <a:gd name="T73" fmla="*/ 2147483647 h 1738"/>
              <a:gd name="T74" fmla="*/ 2147483647 w 1254"/>
              <a:gd name="T75" fmla="*/ 2147483647 h 1738"/>
              <a:gd name="T76" fmla="*/ 2147483647 w 1254"/>
              <a:gd name="T77" fmla="*/ 2147483647 h 1738"/>
              <a:gd name="T78" fmla="*/ 2147483647 w 1254"/>
              <a:gd name="T79" fmla="*/ 2147483647 h 1738"/>
              <a:gd name="T80" fmla="*/ 2147483647 w 1254"/>
              <a:gd name="T81" fmla="*/ 2147483647 h 1738"/>
              <a:gd name="T82" fmla="*/ 2147483647 w 1254"/>
              <a:gd name="T83" fmla="*/ 2147483647 h 1738"/>
              <a:gd name="T84" fmla="*/ 2147483647 w 1254"/>
              <a:gd name="T85" fmla="*/ 2147483647 h 1738"/>
              <a:gd name="T86" fmla="*/ 2147483647 w 1254"/>
              <a:gd name="T87" fmla="*/ 2147483647 h 1738"/>
              <a:gd name="T88" fmla="*/ 2147483647 w 1254"/>
              <a:gd name="T89" fmla="*/ 2147483647 h 1738"/>
              <a:gd name="T90" fmla="*/ 2147483647 w 1254"/>
              <a:gd name="T91" fmla="*/ 2147483647 h 1738"/>
              <a:gd name="T92" fmla="*/ 2147483647 w 1254"/>
              <a:gd name="T93" fmla="*/ 2147483647 h 1738"/>
              <a:gd name="T94" fmla="*/ 2147483647 w 1254"/>
              <a:gd name="T95" fmla="*/ 2147483647 h 1738"/>
              <a:gd name="T96" fmla="*/ 2147483647 w 1254"/>
              <a:gd name="T97" fmla="*/ 2147483647 h 1738"/>
              <a:gd name="T98" fmla="*/ 2147483647 w 1254"/>
              <a:gd name="T99" fmla="*/ 2147483647 h 1738"/>
              <a:gd name="T100" fmla="*/ 2147483647 w 1254"/>
              <a:gd name="T101" fmla="*/ 2147483647 h 1738"/>
              <a:gd name="T102" fmla="*/ 2147483647 w 1254"/>
              <a:gd name="T103" fmla="*/ 2147483647 h 1738"/>
              <a:gd name="T104" fmla="*/ 2147483647 w 1254"/>
              <a:gd name="T105" fmla="*/ 2147483647 h 1738"/>
              <a:gd name="T106" fmla="*/ 2147483647 w 1254"/>
              <a:gd name="T107" fmla="*/ 2147483647 h 173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254"/>
              <a:gd name="T163" fmla="*/ 0 h 1738"/>
              <a:gd name="T164" fmla="*/ 1254 w 1254"/>
              <a:gd name="T165" fmla="*/ 1738 h 1738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254" h="1738">
                <a:moveTo>
                  <a:pt x="1032" y="650"/>
                </a:moveTo>
                <a:lnTo>
                  <a:pt x="1032" y="482"/>
                </a:lnTo>
                <a:lnTo>
                  <a:pt x="1232" y="482"/>
                </a:lnTo>
                <a:lnTo>
                  <a:pt x="618" y="0"/>
                </a:lnTo>
                <a:lnTo>
                  <a:pt x="32" y="472"/>
                </a:lnTo>
                <a:lnTo>
                  <a:pt x="222" y="472"/>
                </a:lnTo>
                <a:lnTo>
                  <a:pt x="222" y="650"/>
                </a:lnTo>
                <a:lnTo>
                  <a:pt x="196" y="672"/>
                </a:lnTo>
                <a:lnTo>
                  <a:pt x="172" y="694"/>
                </a:lnTo>
                <a:lnTo>
                  <a:pt x="150" y="720"/>
                </a:lnTo>
                <a:lnTo>
                  <a:pt x="130" y="744"/>
                </a:lnTo>
                <a:lnTo>
                  <a:pt x="110" y="772"/>
                </a:lnTo>
                <a:lnTo>
                  <a:pt x="92" y="798"/>
                </a:lnTo>
                <a:lnTo>
                  <a:pt x="74" y="828"/>
                </a:lnTo>
                <a:lnTo>
                  <a:pt x="60" y="858"/>
                </a:lnTo>
                <a:lnTo>
                  <a:pt x="46" y="888"/>
                </a:lnTo>
                <a:lnTo>
                  <a:pt x="34" y="918"/>
                </a:lnTo>
                <a:lnTo>
                  <a:pt x="24" y="950"/>
                </a:lnTo>
                <a:lnTo>
                  <a:pt x="14" y="984"/>
                </a:lnTo>
                <a:lnTo>
                  <a:pt x="8" y="1018"/>
                </a:lnTo>
                <a:lnTo>
                  <a:pt x="4" y="1052"/>
                </a:lnTo>
                <a:lnTo>
                  <a:pt x="0" y="1086"/>
                </a:lnTo>
                <a:lnTo>
                  <a:pt x="0" y="1122"/>
                </a:lnTo>
                <a:lnTo>
                  <a:pt x="0" y="1152"/>
                </a:lnTo>
                <a:lnTo>
                  <a:pt x="2" y="1184"/>
                </a:lnTo>
                <a:lnTo>
                  <a:pt x="6" y="1216"/>
                </a:lnTo>
                <a:lnTo>
                  <a:pt x="12" y="1246"/>
                </a:lnTo>
                <a:lnTo>
                  <a:pt x="20" y="1276"/>
                </a:lnTo>
                <a:lnTo>
                  <a:pt x="28" y="1304"/>
                </a:lnTo>
                <a:lnTo>
                  <a:pt x="38" y="1334"/>
                </a:lnTo>
                <a:lnTo>
                  <a:pt x="48" y="1362"/>
                </a:lnTo>
                <a:lnTo>
                  <a:pt x="62" y="1388"/>
                </a:lnTo>
                <a:lnTo>
                  <a:pt x="76" y="1416"/>
                </a:lnTo>
                <a:lnTo>
                  <a:pt x="90" y="1442"/>
                </a:lnTo>
                <a:lnTo>
                  <a:pt x="106" y="1466"/>
                </a:lnTo>
                <a:lnTo>
                  <a:pt x="124" y="1490"/>
                </a:lnTo>
                <a:lnTo>
                  <a:pt x="142" y="1514"/>
                </a:lnTo>
                <a:lnTo>
                  <a:pt x="162" y="1536"/>
                </a:lnTo>
                <a:lnTo>
                  <a:pt x="184" y="1558"/>
                </a:lnTo>
                <a:lnTo>
                  <a:pt x="204" y="1578"/>
                </a:lnTo>
                <a:lnTo>
                  <a:pt x="228" y="1598"/>
                </a:lnTo>
                <a:lnTo>
                  <a:pt x="252" y="1616"/>
                </a:lnTo>
                <a:lnTo>
                  <a:pt x="276" y="1634"/>
                </a:lnTo>
                <a:lnTo>
                  <a:pt x="302" y="1650"/>
                </a:lnTo>
                <a:lnTo>
                  <a:pt x="328" y="1664"/>
                </a:lnTo>
                <a:lnTo>
                  <a:pt x="354" y="1678"/>
                </a:lnTo>
                <a:lnTo>
                  <a:pt x="382" y="1690"/>
                </a:lnTo>
                <a:lnTo>
                  <a:pt x="410" y="1702"/>
                </a:lnTo>
                <a:lnTo>
                  <a:pt x="440" y="1710"/>
                </a:lnTo>
                <a:lnTo>
                  <a:pt x="470" y="1720"/>
                </a:lnTo>
                <a:lnTo>
                  <a:pt x="500" y="1726"/>
                </a:lnTo>
                <a:lnTo>
                  <a:pt x="532" y="1732"/>
                </a:lnTo>
                <a:lnTo>
                  <a:pt x="562" y="1736"/>
                </a:lnTo>
                <a:lnTo>
                  <a:pt x="594" y="1738"/>
                </a:lnTo>
                <a:lnTo>
                  <a:pt x="626" y="1738"/>
                </a:lnTo>
                <a:lnTo>
                  <a:pt x="658" y="1738"/>
                </a:lnTo>
                <a:lnTo>
                  <a:pt x="690" y="1736"/>
                </a:lnTo>
                <a:lnTo>
                  <a:pt x="722" y="1732"/>
                </a:lnTo>
                <a:lnTo>
                  <a:pt x="754" y="1726"/>
                </a:lnTo>
                <a:lnTo>
                  <a:pt x="784" y="1720"/>
                </a:lnTo>
                <a:lnTo>
                  <a:pt x="814" y="1710"/>
                </a:lnTo>
                <a:lnTo>
                  <a:pt x="842" y="1702"/>
                </a:lnTo>
                <a:lnTo>
                  <a:pt x="870" y="1690"/>
                </a:lnTo>
                <a:lnTo>
                  <a:pt x="898" y="1678"/>
                </a:lnTo>
                <a:lnTo>
                  <a:pt x="926" y="1664"/>
                </a:lnTo>
                <a:lnTo>
                  <a:pt x="952" y="1650"/>
                </a:lnTo>
                <a:lnTo>
                  <a:pt x="978" y="1634"/>
                </a:lnTo>
                <a:lnTo>
                  <a:pt x="1002" y="1616"/>
                </a:lnTo>
                <a:lnTo>
                  <a:pt x="1026" y="1598"/>
                </a:lnTo>
                <a:lnTo>
                  <a:pt x="1048" y="1578"/>
                </a:lnTo>
                <a:lnTo>
                  <a:pt x="1070" y="1558"/>
                </a:lnTo>
                <a:lnTo>
                  <a:pt x="1092" y="1536"/>
                </a:lnTo>
                <a:lnTo>
                  <a:pt x="1110" y="1514"/>
                </a:lnTo>
                <a:lnTo>
                  <a:pt x="1130" y="1490"/>
                </a:lnTo>
                <a:lnTo>
                  <a:pt x="1146" y="1466"/>
                </a:lnTo>
                <a:lnTo>
                  <a:pt x="1164" y="1442"/>
                </a:lnTo>
                <a:lnTo>
                  <a:pt x="1178" y="1416"/>
                </a:lnTo>
                <a:lnTo>
                  <a:pt x="1192" y="1388"/>
                </a:lnTo>
                <a:lnTo>
                  <a:pt x="1204" y="1362"/>
                </a:lnTo>
                <a:lnTo>
                  <a:pt x="1216" y="1334"/>
                </a:lnTo>
                <a:lnTo>
                  <a:pt x="1226" y="1304"/>
                </a:lnTo>
                <a:lnTo>
                  <a:pt x="1234" y="1276"/>
                </a:lnTo>
                <a:lnTo>
                  <a:pt x="1242" y="1246"/>
                </a:lnTo>
                <a:lnTo>
                  <a:pt x="1246" y="1216"/>
                </a:lnTo>
                <a:lnTo>
                  <a:pt x="1250" y="1184"/>
                </a:lnTo>
                <a:lnTo>
                  <a:pt x="1254" y="1152"/>
                </a:lnTo>
                <a:lnTo>
                  <a:pt x="1254" y="1122"/>
                </a:lnTo>
                <a:lnTo>
                  <a:pt x="1254" y="1086"/>
                </a:lnTo>
                <a:lnTo>
                  <a:pt x="1250" y="1052"/>
                </a:lnTo>
                <a:lnTo>
                  <a:pt x="1246" y="1018"/>
                </a:lnTo>
                <a:lnTo>
                  <a:pt x="1238" y="984"/>
                </a:lnTo>
                <a:lnTo>
                  <a:pt x="1230" y="950"/>
                </a:lnTo>
                <a:lnTo>
                  <a:pt x="1220" y="918"/>
                </a:lnTo>
                <a:lnTo>
                  <a:pt x="1208" y="888"/>
                </a:lnTo>
                <a:lnTo>
                  <a:pt x="1194" y="856"/>
                </a:lnTo>
                <a:lnTo>
                  <a:pt x="1178" y="828"/>
                </a:lnTo>
                <a:lnTo>
                  <a:pt x="1162" y="798"/>
                </a:lnTo>
                <a:lnTo>
                  <a:pt x="1144" y="772"/>
                </a:lnTo>
                <a:lnTo>
                  <a:pt x="1124" y="744"/>
                </a:lnTo>
                <a:lnTo>
                  <a:pt x="1102" y="718"/>
                </a:lnTo>
                <a:lnTo>
                  <a:pt x="1080" y="694"/>
                </a:lnTo>
                <a:lnTo>
                  <a:pt x="1056" y="672"/>
                </a:lnTo>
                <a:lnTo>
                  <a:pt x="1032" y="65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E7FAB8"/>
              </a:gs>
            </a:gsLst>
            <a:lin ang="5400000" scaled="1"/>
          </a:gradFill>
          <a:ln w="12700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Freeform 11"/>
          <p:cNvSpPr>
            <a:spLocks/>
          </p:cNvSpPr>
          <p:nvPr/>
        </p:nvSpPr>
        <p:spPr bwMode="auto">
          <a:xfrm flipV="1">
            <a:off x="3914775" y="984250"/>
            <a:ext cx="1436688" cy="1992313"/>
          </a:xfrm>
          <a:custGeom>
            <a:avLst/>
            <a:gdLst>
              <a:gd name="T0" fmla="*/ 2147483647 w 1254"/>
              <a:gd name="T1" fmla="*/ 2147483647 h 1738"/>
              <a:gd name="T2" fmla="*/ 2147483647 w 1254"/>
              <a:gd name="T3" fmla="*/ 0 h 1738"/>
              <a:gd name="T4" fmla="*/ 2147483647 w 1254"/>
              <a:gd name="T5" fmla="*/ 2147483647 h 1738"/>
              <a:gd name="T6" fmla="*/ 2147483647 w 1254"/>
              <a:gd name="T7" fmla="*/ 2147483647 h 1738"/>
              <a:gd name="T8" fmla="*/ 2147483647 w 1254"/>
              <a:gd name="T9" fmla="*/ 2147483647 h 1738"/>
              <a:gd name="T10" fmla="*/ 2147483647 w 1254"/>
              <a:gd name="T11" fmla="*/ 2147483647 h 1738"/>
              <a:gd name="T12" fmla="*/ 2147483647 w 1254"/>
              <a:gd name="T13" fmla="*/ 2147483647 h 1738"/>
              <a:gd name="T14" fmla="*/ 2147483647 w 1254"/>
              <a:gd name="T15" fmla="*/ 2147483647 h 1738"/>
              <a:gd name="T16" fmla="*/ 2147483647 w 1254"/>
              <a:gd name="T17" fmla="*/ 2147483647 h 1738"/>
              <a:gd name="T18" fmla="*/ 2147483647 w 1254"/>
              <a:gd name="T19" fmla="*/ 2147483647 h 1738"/>
              <a:gd name="T20" fmla="*/ 2147483647 w 1254"/>
              <a:gd name="T21" fmla="*/ 2147483647 h 1738"/>
              <a:gd name="T22" fmla="*/ 0 w 1254"/>
              <a:gd name="T23" fmla="*/ 2147483647 h 1738"/>
              <a:gd name="T24" fmla="*/ 0 w 1254"/>
              <a:gd name="T25" fmla="*/ 2147483647 h 1738"/>
              <a:gd name="T26" fmla="*/ 2147483647 w 1254"/>
              <a:gd name="T27" fmla="*/ 2147483647 h 1738"/>
              <a:gd name="T28" fmla="*/ 2147483647 w 1254"/>
              <a:gd name="T29" fmla="*/ 2147483647 h 1738"/>
              <a:gd name="T30" fmla="*/ 2147483647 w 1254"/>
              <a:gd name="T31" fmla="*/ 2147483647 h 1738"/>
              <a:gd name="T32" fmla="*/ 2147483647 w 1254"/>
              <a:gd name="T33" fmla="*/ 2147483647 h 1738"/>
              <a:gd name="T34" fmla="*/ 2147483647 w 1254"/>
              <a:gd name="T35" fmla="*/ 2147483647 h 1738"/>
              <a:gd name="T36" fmla="*/ 2147483647 w 1254"/>
              <a:gd name="T37" fmla="*/ 2147483647 h 1738"/>
              <a:gd name="T38" fmla="*/ 2147483647 w 1254"/>
              <a:gd name="T39" fmla="*/ 2147483647 h 1738"/>
              <a:gd name="T40" fmla="*/ 2147483647 w 1254"/>
              <a:gd name="T41" fmla="*/ 2147483647 h 1738"/>
              <a:gd name="T42" fmla="*/ 2147483647 w 1254"/>
              <a:gd name="T43" fmla="*/ 2147483647 h 1738"/>
              <a:gd name="T44" fmla="*/ 2147483647 w 1254"/>
              <a:gd name="T45" fmla="*/ 2147483647 h 1738"/>
              <a:gd name="T46" fmla="*/ 2147483647 w 1254"/>
              <a:gd name="T47" fmla="*/ 2147483647 h 1738"/>
              <a:gd name="T48" fmla="*/ 2147483647 w 1254"/>
              <a:gd name="T49" fmla="*/ 2147483647 h 1738"/>
              <a:gd name="T50" fmla="*/ 2147483647 w 1254"/>
              <a:gd name="T51" fmla="*/ 2147483647 h 1738"/>
              <a:gd name="T52" fmla="*/ 2147483647 w 1254"/>
              <a:gd name="T53" fmla="*/ 2147483647 h 1738"/>
              <a:gd name="T54" fmla="*/ 2147483647 w 1254"/>
              <a:gd name="T55" fmla="*/ 2147483647 h 1738"/>
              <a:gd name="T56" fmla="*/ 2147483647 w 1254"/>
              <a:gd name="T57" fmla="*/ 2147483647 h 1738"/>
              <a:gd name="T58" fmla="*/ 2147483647 w 1254"/>
              <a:gd name="T59" fmla="*/ 2147483647 h 1738"/>
              <a:gd name="T60" fmla="*/ 2147483647 w 1254"/>
              <a:gd name="T61" fmla="*/ 2147483647 h 1738"/>
              <a:gd name="T62" fmla="*/ 2147483647 w 1254"/>
              <a:gd name="T63" fmla="*/ 2147483647 h 1738"/>
              <a:gd name="T64" fmla="*/ 2147483647 w 1254"/>
              <a:gd name="T65" fmla="*/ 2147483647 h 1738"/>
              <a:gd name="T66" fmla="*/ 2147483647 w 1254"/>
              <a:gd name="T67" fmla="*/ 2147483647 h 1738"/>
              <a:gd name="T68" fmla="*/ 2147483647 w 1254"/>
              <a:gd name="T69" fmla="*/ 2147483647 h 1738"/>
              <a:gd name="T70" fmla="*/ 2147483647 w 1254"/>
              <a:gd name="T71" fmla="*/ 2147483647 h 1738"/>
              <a:gd name="T72" fmla="*/ 2147483647 w 1254"/>
              <a:gd name="T73" fmla="*/ 2147483647 h 1738"/>
              <a:gd name="T74" fmla="*/ 2147483647 w 1254"/>
              <a:gd name="T75" fmla="*/ 2147483647 h 1738"/>
              <a:gd name="T76" fmla="*/ 2147483647 w 1254"/>
              <a:gd name="T77" fmla="*/ 2147483647 h 1738"/>
              <a:gd name="T78" fmla="*/ 2147483647 w 1254"/>
              <a:gd name="T79" fmla="*/ 2147483647 h 1738"/>
              <a:gd name="T80" fmla="*/ 2147483647 w 1254"/>
              <a:gd name="T81" fmla="*/ 2147483647 h 1738"/>
              <a:gd name="T82" fmla="*/ 2147483647 w 1254"/>
              <a:gd name="T83" fmla="*/ 2147483647 h 1738"/>
              <a:gd name="T84" fmla="*/ 2147483647 w 1254"/>
              <a:gd name="T85" fmla="*/ 2147483647 h 1738"/>
              <a:gd name="T86" fmla="*/ 2147483647 w 1254"/>
              <a:gd name="T87" fmla="*/ 2147483647 h 1738"/>
              <a:gd name="T88" fmla="*/ 2147483647 w 1254"/>
              <a:gd name="T89" fmla="*/ 2147483647 h 1738"/>
              <a:gd name="T90" fmla="*/ 2147483647 w 1254"/>
              <a:gd name="T91" fmla="*/ 2147483647 h 1738"/>
              <a:gd name="T92" fmla="*/ 2147483647 w 1254"/>
              <a:gd name="T93" fmla="*/ 2147483647 h 1738"/>
              <a:gd name="T94" fmla="*/ 2147483647 w 1254"/>
              <a:gd name="T95" fmla="*/ 2147483647 h 1738"/>
              <a:gd name="T96" fmla="*/ 2147483647 w 1254"/>
              <a:gd name="T97" fmla="*/ 2147483647 h 1738"/>
              <a:gd name="T98" fmla="*/ 2147483647 w 1254"/>
              <a:gd name="T99" fmla="*/ 2147483647 h 1738"/>
              <a:gd name="T100" fmla="*/ 2147483647 w 1254"/>
              <a:gd name="T101" fmla="*/ 2147483647 h 1738"/>
              <a:gd name="T102" fmla="*/ 2147483647 w 1254"/>
              <a:gd name="T103" fmla="*/ 2147483647 h 1738"/>
              <a:gd name="T104" fmla="*/ 2147483647 w 1254"/>
              <a:gd name="T105" fmla="*/ 2147483647 h 1738"/>
              <a:gd name="T106" fmla="*/ 2147483647 w 1254"/>
              <a:gd name="T107" fmla="*/ 2147483647 h 173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254"/>
              <a:gd name="T163" fmla="*/ 0 h 1738"/>
              <a:gd name="T164" fmla="*/ 1254 w 1254"/>
              <a:gd name="T165" fmla="*/ 1738 h 1738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254" h="1738">
                <a:moveTo>
                  <a:pt x="1032" y="650"/>
                </a:moveTo>
                <a:lnTo>
                  <a:pt x="1032" y="482"/>
                </a:lnTo>
                <a:lnTo>
                  <a:pt x="1232" y="482"/>
                </a:lnTo>
                <a:lnTo>
                  <a:pt x="618" y="0"/>
                </a:lnTo>
                <a:lnTo>
                  <a:pt x="32" y="472"/>
                </a:lnTo>
                <a:lnTo>
                  <a:pt x="222" y="472"/>
                </a:lnTo>
                <a:lnTo>
                  <a:pt x="222" y="650"/>
                </a:lnTo>
                <a:lnTo>
                  <a:pt x="196" y="672"/>
                </a:lnTo>
                <a:lnTo>
                  <a:pt x="172" y="694"/>
                </a:lnTo>
                <a:lnTo>
                  <a:pt x="150" y="720"/>
                </a:lnTo>
                <a:lnTo>
                  <a:pt x="130" y="744"/>
                </a:lnTo>
                <a:lnTo>
                  <a:pt x="110" y="772"/>
                </a:lnTo>
                <a:lnTo>
                  <a:pt x="92" y="798"/>
                </a:lnTo>
                <a:lnTo>
                  <a:pt x="74" y="828"/>
                </a:lnTo>
                <a:lnTo>
                  <a:pt x="60" y="858"/>
                </a:lnTo>
                <a:lnTo>
                  <a:pt x="46" y="888"/>
                </a:lnTo>
                <a:lnTo>
                  <a:pt x="34" y="918"/>
                </a:lnTo>
                <a:lnTo>
                  <a:pt x="24" y="950"/>
                </a:lnTo>
                <a:lnTo>
                  <a:pt x="14" y="984"/>
                </a:lnTo>
                <a:lnTo>
                  <a:pt x="8" y="1018"/>
                </a:lnTo>
                <a:lnTo>
                  <a:pt x="4" y="1052"/>
                </a:lnTo>
                <a:lnTo>
                  <a:pt x="0" y="1086"/>
                </a:lnTo>
                <a:lnTo>
                  <a:pt x="0" y="1122"/>
                </a:lnTo>
                <a:lnTo>
                  <a:pt x="0" y="1152"/>
                </a:lnTo>
                <a:lnTo>
                  <a:pt x="2" y="1184"/>
                </a:lnTo>
                <a:lnTo>
                  <a:pt x="6" y="1216"/>
                </a:lnTo>
                <a:lnTo>
                  <a:pt x="12" y="1246"/>
                </a:lnTo>
                <a:lnTo>
                  <a:pt x="20" y="1276"/>
                </a:lnTo>
                <a:lnTo>
                  <a:pt x="28" y="1304"/>
                </a:lnTo>
                <a:lnTo>
                  <a:pt x="38" y="1334"/>
                </a:lnTo>
                <a:lnTo>
                  <a:pt x="48" y="1362"/>
                </a:lnTo>
                <a:lnTo>
                  <a:pt x="62" y="1388"/>
                </a:lnTo>
                <a:lnTo>
                  <a:pt x="76" y="1416"/>
                </a:lnTo>
                <a:lnTo>
                  <a:pt x="90" y="1442"/>
                </a:lnTo>
                <a:lnTo>
                  <a:pt x="106" y="1466"/>
                </a:lnTo>
                <a:lnTo>
                  <a:pt x="124" y="1490"/>
                </a:lnTo>
                <a:lnTo>
                  <a:pt x="142" y="1514"/>
                </a:lnTo>
                <a:lnTo>
                  <a:pt x="162" y="1536"/>
                </a:lnTo>
                <a:lnTo>
                  <a:pt x="184" y="1558"/>
                </a:lnTo>
                <a:lnTo>
                  <a:pt x="204" y="1578"/>
                </a:lnTo>
                <a:lnTo>
                  <a:pt x="228" y="1598"/>
                </a:lnTo>
                <a:lnTo>
                  <a:pt x="252" y="1616"/>
                </a:lnTo>
                <a:lnTo>
                  <a:pt x="276" y="1634"/>
                </a:lnTo>
                <a:lnTo>
                  <a:pt x="302" y="1650"/>
                </a:lnTo>
                <a:lnTo>
                  <a:pt x="328" y="1664"/>
                </a:lnTo>
                <a:lnTo>
                  <a:pt x="354" y="1678"/>
                </a:lnTo>
                <a:lnTo>
                  <a:pt x="382" y="1690"/>
                </a:lnTo>
                <a:lnTo>
                  <a:pt x="410" y="1702"/>
                </a:lnTo>
                <a:lnTo>
                  <a:pt x="440" y="1710"/>
                </a:lnTo>
                <a:lnTo>
                  <a:pt x="470" y="1720"/>
                </a:lnTo>
                <a:lnTo>
                  <a:pt x="500" y="1726"/>
                </a:lnTo>
                <a:lnTo>
                  <a:pt x="532" y="1732"/>
                </a:lnTo>
                <a:lnTo>
                  <a:pt x="562" y="1736"/>
                </a:lnTo>
                <a:lnTo>
                  <a:pt x="594" y="1738"/>
                </a:lnTo>
                <a:lnTo>
                  <a:pt x="626" y="1738"/>
                </a:lnTo>
                <a:lnTo>
                  <a:pt x="658" y="1738"/>
                </a:lnTo>
                <a:lnTo>
                  <a:pt x="690" y="1736"/>
                </a:lnTo>
                <a:lnTo>
                  <a:pt x="722" y="1732"/>
                </a:lnTo>
                <a:lnTo>
                  <a:pt x="754" y="1726"/>
                </a:lnTo>
                <a:lnTo>
                  <a:pt x="784" y="1720"/>
                </a:lnTo>
                <a:lnTo>
                  <a:pt x="814" y="1710"/>
                </a:lnTo>
                <a:lnTo>
                  <a:pt x="842" y="1702"/>
                </a:lnTo>
                <a:lnTo>
                  <a:pt x="870" y="1690"/>
                </a:lnTo>
                <a:lnTo>
                  <a:pt x="898" y="1678"/>
                </a:lnTo>
                <a:lnTo>
                  <a:pt x="926" y="1664"/>
                </a:lnTo>
                <a:lnTo>
                  <a:pt x="952" y="1650"/>
                </a:lnTo>
                <a:lnTo>
                  <a:pt x="978" y="1634"/>
                </a:lnTo>
                <a:lnTo>
                  <a:pt x="1002" y="1616"/>
                </a:lnTo>
                <a:lnTo>
                  <a:pt x="1026" y="1598"/>
                </a:lnTo>
                <a:lnTo>
                  <a:pt x="1048" y="1578"/>
                </a:lnTo>
                <a:lnTo>
                  <a:pt x="1070" y="1558"/>
                </a:lnTo>
                <a:lnTo>
                  <a:pt x="1092" y="1536"/>
                </a:lnTo>
                <a:lnTo>
                  <a:pt x="1110" y="1514"/>
                </a:lnTo>
                <a:lnTo>
                  <a:pt x="1130" y="1490"/>
                </a:lnTo>
                <a:lnTo>
                  <a:pt x="1146" y="1466"/>
                </a:lnTo>
                <a:lnTo>
                  <a:pt x="1164" y="1442"/>
                </a:lnTo>
                <a:lnTo>
                  <a:pt x="1178" y="1416"/>
                </a:lnTo>
                <a:lnTo>
                  <a:pt x="1192" y="1388"/>
                </a:lnTo>
                <a:lnTo>
                  <a:pt x="1204" y="1362"/>
                </a:lnTo>
                <a:lnTo>
                  <a:pt x="1216" y="1334"/>
                </a:lnTo>
                <a:lnTo>
                  <a:pt x="1226" y="1304"/>
                </a:lnTo>
                <a:lnTo>
                  <a:pt x="1234" y="1276"/>
                </a:lnTo>
                <a:lnTo>
                  <a:pt x="1242" y="1246"/>
                </a:lnTo>
                <a:lnTo>
                  <a:pt x="1246" y="1216"/>
                </a:lnTo>
                <a:lnTo>
                  <a:pt x="1250" y="1184"/>
                </a:lnTo>
                <a:lnTo>
                  <a:pt x="1254" y="1152"/>
                </a:lnTo>
                <a:lnTo>
                  <a:pt x="1254" y="1122"/>
                </a:lnTo>
                <a:lnTo>
                  <a:pt x="1254" y="1086"/>
                </a:lnTo>
                <a:lnTo>
                  <a:pt x="1250" y="1052"/>
                </a:lnTo>
                <a:lnTo>
                  <a:pt x="1246" y="1018"/>
                </a:lnTo>
                <a:lnTo>
                  <a:pt x="1238" y="984"/>
                </a:lnTo>
                <a:lnTo>
                  <a:pt x="1230" y="950"/>
                </a:lnTo>
                <a:lnTo>
                  <a:pt x="1220" y="918"/>
                </a:lnTo>
                <a:lnTo>
                  <a:pt x="1208" y="888"/>
                </a:lnTo>
                <a:lnTo>
                  <a:pt x="1194" y="856"/>
                </a:lnTo>
                <a:lnTo>
                  <a:pt x="1178" y="828"/>
                </a:lnTo>
                <a:lnTo>
                  <a:pt x="1162" y="798"/>
                </a:lnTo>
                <a:lnTo>
                  <a:pt x="1144" y="772"/>
                </a:lnTo>
                <a:lnTo>
                  <a:pt x="1124" y="744"/>
                </a:lnTo>
                <a:lnTo>
                  <a:pt x="1102" y="718"/>
                </a:lnTo>
                <a:lnTo>
                  <a:pt x="1080" y="694"/>
                </a:lnTo>
                <a:lnTo>
                  <a:pt x="1056" y="672"/>
                </a:lnTo>
                <a:lnTo>
                  <a:pt x="1032" y="65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8F4DD"/>
              </a:gs>
            </a:gsLst>
            <a:lin ang="5400000" scaled="1"/>
          </a:gradFill>
          <a:ln w="12700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AutoShape 12"/>
          <p:cNvSpPr>
            <a:spLocks noChangeArrowheads="1"/>
          </p:cNvSpPr>
          <p:nvPr/>
        </p:nvSpPr>
        <p:spPr bwMode="auto">
          <a:xfrm>
            <a:off x="6300788" y="2235200"/>
            <a:ext cx="2139950" cy="4265613"/>
          </a:xfrm>
          <a:prstGeom prst="roundRect">
            <a:avLst>
              <a:gd name="adj" fmla="val 4597"/>
            </a:avLst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25400">
            <a:solidFill>
              <a:srgbClr val="8CEC4A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44" name="Freeform 13"/>
          <p:cNvSpPr>
            <a:spLocks/>
          </p:cNvSpPr>
          <p:nvPr/>
        </p:nvSpPr>
        <p:spPr bwMode="auto">
          <a:xfrm flipH="1" flipV="1">
            <a:off x="6651625" y="984250"/>
            <a:ext cx="1436688" cy="1992313"/>
          </a:xfrm>
          <a:custGeom>
            <a:avLst/>
            <a:gdLst>
              <a:gd name="T0" fmla="*/ 2147483647 w 1254"/>
              <a:gd name="T1" fmla="*/ 2147483647 h 1738"/>
              <a:gd name="T2" fmla="*/ 2147483647 w 1254"/>
              <a:gd name="T3" fmla="*/ 0 h 1738"/>
              <a:gd name="T4" fmla="*/ 2147483647 w 1254"/>
              <a:gd name="T5" fmla="*/ 2147483647 h 1738"/>
              <a:gd name="T6" fmla="*/ 2147483647 w 1254"/>
              <a:gd name="T7" fmla="*/ 2147483647 h 1738"/>
              <a:gd name="T8" fmla="*/ 2147483647 w 1254"/>
              <a:gd name="T9" fmla="*/ 2147483647 h 1738"/>
              <a:gd name="T10" fmla="*/ 2147483647 w 1254"/>
              <a:gd name="T11" fmla="*/ 2147483647 h 1738"/>
              <a:gd name="T12" fmla="*/ 2147483647 w 1254"/>
              <a:gd name="T13" fmla="*/ 2147483647 h 1738"/>
              <a:gd name="T14" fmla="*/ 2147483647 w 1254"/>
              <a:gd name="T15" fmla="*/ 2147483647 h 1738"/>
              <a:gd name="T16" fmla="*/ 2147483647 w 1254"/>
              <a:gd name="T17" fmla="*/ 2147483647 h 1738"/>
              <a:gd name="T18" fmla="*/ 2147483647 w 1254"/>
              <a:gd name="T19" fmla="*/ 2147483647 h 1738"/>
              <a:gd name="T20" fmla="*/ 2147483647 w 1254"/>
              <a:gd name="T21" fmla="*/ 2147483647 h 1738"/>
              <a:gd name="T22" fmla="*/ 0 w 1254"/>
              <a:gd name="T23" fmla="*/ 2147483647 h 1738"/>
              <a:gd name="T24" fmla="*/ 0 w 1254"/>
              <a:gd name="T25" fmla="*/ 2147483647 h 1738"/>
              <a:gd name="T26" fmla="*/ 2147483647 w 1254"/>
              <a:gd name="T27" fmla="*/ 2147483647 h 1738"/>
              <a:gd name="T28" fmla="*/ 2147483647 w 1254"/>
              <a:gd name="T29" fmla="*/ 2147483647 h 1738"/>
              <a:gd name="T30" fmla="*/ 2147483647 w 1254"/>
              <a:gd name="T31" fmla="*/ 2147483647 h 1738"/>
              <a:gd name="T32" fmla="*/ 2147483647 w 1254"/>
              <a:gd name="T33" fmla="*/ 2147483647 h 1738"/>
              <a:gd name="T34" fmla="*/ 2147483647 w 1254"/>
              <a:gd name="T35" fmla="*/ 2147483647 h 1738"/>
              <a:gd name="T36" fmla="*/ 2147483647 w 1254"/>
              <a:gd name="T37" fmla="*/ 2147483647 h 1738"/>
              <a:gd name="T38" fmla="*/ 2147483647 w 1254"/>
              <a:gd name="T39" fmla="*/ 2147483647 h 1738"/>
              <a:gd name="T40" fmla="*/ 2147483647 w 1254"/>
              <a:gd name="T41" fmla="*/ 2147483647 h 1738"/>
              <a:gd name="T42" fmla="*/ 2147483647 w 1254"/>
              <a:gd name="T43" fmla="*/ 2147483647 h 1738"/>
              <a:gd name="T44" fmla="*/ 2147483647 w 1254"/>
              <a:gd name="T45" fmla="*/ 2147483647 h 1738"/>
              <a:gd name="T46" fmla="*/ 2147483647 w 1254"/>
              <a:gd name="T47" fmla="*/ 2147483647 h 1738"/>
              <a:gd name="T48" fmla="*/ 2147483647 w 1254"/>
              <a:gd name="T49" fmla="*/ 2147483647 h 1738"/>
              <a:gd name="T50" fmla="*/ 2147483647 w 1254"/>
              <a:gd name="T51" fmla="*/ 2147483647 h 1738"/>
              <a:gd name="T52" fmla="*/ 2147483647 w 1254"/>
              <a:gd name="T53" fmla="*/ 2147483647 h 1738"/>
              <a:gd name="T54" fmla="*/ 2147483647 w 1254"/>
              <a:gd name="T55" fmla="*/ 2147483647 h 1738"/>
              <a:gd name="T56" fmla="*/ 2147483647 w 1254"/>
              <a:gd name="T57" fmla="*/ 2147483647 h 1738"/>
              <a:gd name="T58" fmla="*/ 2147483647 w 1254"/>
              <a:gd name="T59" fmla="*/ 2147483647 h 1738"/>
              <a:gd name="T60" fmla="*/ 2147483647 w 1254"/>
              <a:gd name="T61" fmla="*/ 2147483647 h 1738"/>
              <a:gd name="T62" fmla="*/ 2147483647 w 1254"/>
              <a:gd name="T63" fmla="*/ 2147483647 h 1738"/>
              <a:gd name="T64" fmla="*/ 2147483647 w 1254"/>
              <a:gd name="T65" fmla="*/ 2147483647 h 1738"/>
              <a:gd name="T66" fmla="*/ 2147483647 w 1254"/>
              <a:gd name="T67" fmla="*/ 2147483647 h 1738"/>
              <a:gd name="T68" fmla="*/ 2147483647 w 1254"/>
              <a:gd name="T69" fmla="*/ 2147483647 h 1738"/>
              <a:gd name="T70" fmla="*/ 2147483647 w 1254"/>
              <a:gd name="T71" fmla="*/ 2147483647 h 1738"/>
              <a:gd name="T72" fmla="*/ 2147483647 w 1254"/>
              <a:gd name="T73" fmla="*/ 2147483647 h 1738"/>
              <a:gd name="T74" fmla="*/ 2147483647 w 1254"/>
              <a:gd name="T75" fmla="*/ 2147483647 h 1738"/>
              <a:gd name="T76" fmla="*/ 2147483647 w 1254"/>
              <a:gd name="T77" fmla="*/ 2147483647 h 1738"/>
              <a:gd name="T78" fmla="*/ 2147483647 w 1254"/>
              <a:gd name="T79" fmla="*/ 2147483647 h 1738"/>
              <a:gd name="T80" fmla="*/ 2147483647 w 1254"/>
              <a:gd name="T81" fmla="*/ 2147483647 h 1738"/>
              <a:gd name="T82" fmla="*/ 2147483647 w 1254"/>
              <a:gd name="T83" fmla="*/ 2147483647 h 1738"/>
              <a:gd name="T84" fmla="*/ 2147483647 w 1254"/>
              <a:gd name="T85" fmla="*/ 2147483647 h 1738"/>
              <a:gd name="T86" fmla="*/ 2147483647 w 1254"/>
              <a:gd name="T87" fmla="*/ 2147483647 h 1738"/>
              <a:gd name="T88" fmla="*/ 2147483647 w 1254"/>
              <a:gd name="T89" fmla="*/ 2147483647 h 1738"/>
              <a:gd name="T90" fmla="*/ 2147483647 w 1254"/>
              <a:gd name="T91" fmla="*/ 2147483647 h 1738"/>
              <a:gd name="T92" fmla="*/ 2147483647 w 1254"/>
              <a:gd name="T93" fmla="*/ 2147483647 h 1738"/>
              <a:gd name="T94" fmla="*/ 2147483647 w 1254"/>
              <a:gd name="T95" fmla="*/ 2147483647 h 1738"/>
              <a:gd name="T96" fmla="*/ 2147483647 w 1254"/>
              <a:gd name="T97" fmla="*/ 2147483647 h 1738"/>
              <a:gd name="T98" fmla="*/ 2147483647 w 1254"/>
              <a:gd name="T99" fmla="*/ 2147483647 h 1738"/>
              <a:gd name="T100" fmla="*/ 2147483647 w 1254"/>
              <a:gd name="T101" fmla="*/ 2147483647 h 1738"/>
              <a:gd name="T102" fmla="*/ 2147483647 w 1254"/>
              <a:gd name="T103" fmla="*/ 2147483647 h 1738"/>
              <a:gd name="T104" fmla="*/ 2147483647 w 1254"/>
              <a:gd name="T105" fmla="*/ 2147483647 h 1738"/>
              <a:gd name="T106" fmla="*/ 2147483647 w 1254"/>
              <a:gd name="T107" fmla="*/ 2147483647 h 173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254"/>
              <a:gd name="T163" fmla="*/ 0 h 1738"/>
              <a:gd name="T164" fmla="*/ 1254 w 1254"/>
              <a:gd name="T165" fmla="*/ 1738 h 1738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254" h="1738">
                <a:moveTo>
                  <a:pt x="1032" y="650"/>
                </a:moveTo>
                <a:lnTo>
                  <a:pt x="1032" y="482"/>
                </a:lnTo>
                <a:lnTo>
                  <a:pt x="1232" y="482"/>
                </a:lnTo>
                <a:lnTo>
                  <a:pt x="618" y="0"/>
                </a:lnTo>
                <a:lnTo>
                  <a:pt x="32" y="472"/>
                </a:lnTo>
                <a:lnTo>
                  <a:pt x="222" y="472"/>
                </a:lnTo>
                <a:lnTo>
                  <a:pt x="222" y="650"/>
                </a:lnTo>
                <a:lnTo>
                  <a:pt x="196" y="672"/>
                </a:lnTo>
                <a:lnTo>
                  <a:pt x="172" y="694"/>
                </a:lnTo>
                <a:lnTo>
                  <a:pt x="150" y="720"/>
                </a:lnTo>
                <a:lnTo>
                  <a:pt x="130" y="744"/>
                </a:lnTo>
                <a:lnTo>
                  <a:pt x="110" y="772"/>
                </a:lnTo>
                <a:lnTo>
                  <a:pt x="92" y="798"/>
                </a:lnTo>
                <a:lnTo>
                  <a:pt x="74" y="828"/>
                </a:lnTo>
                <a:lnTo>
                  <a:pt x="60" y="858"/>
                </a:lnTo>
                <a:lnTo>
                  <a:pt x="46" y="888"/>
                </a:lnTo>
                <a:lnTo>
                  <a:pt x="34" y="918"/>
                </a:lnTo>
                <a:lnTo>
                  <a:pt x="24" y="950"/>
                </a:lnTo>
                <a:lnTo>
                  <a:pt x="14" y="984"/>
                </a:lnTo>
                <a:lnTo>
                  <a:pt x="8" y="1018"/>
                </a:lnTo>
                <a:lnTo>
                  <a:pt x="4" y="1052"/>
                </a:lnTo>
                <a:lnTo>
                  <a:pt x="0" y="1086"/>
                </a:lnTo>
                <a:lnTo>
                  <a:pt x="0" y="1122"/>
                </a:lnTo>
                <a:lnTo>
                  <a:pt x="0" y="1152"/>
                </a:lnTo>
                <a:lnTo>
                  <a:pt x="2" y="1184"/>
                </a:lnTo>
                <a:lnTo>
                  <a:pt x="6" y="1216"/>
                </a:lnTo>
                <a:lnTo>
                  <a:pt x="12" y="1246"/>
                </a:lnTo>
                <a:lnTo>
                  <a:pt x="20" y="1276"/>
                </a:lnTo>
                <a:lnTo>
                  <a:pt x="28" y="1304"/>
                </a:lnTo>
                <a:lnTo>
                  <a:pt x="38" y="1334"/>
                </a:lnTo>
                <a:lnTo>
                  <a:pt x="48" y="1362"/>
                </a:lnTo>
                <a:lnTo>
                  <a:pt x="62" y="1388"/>
                </a:lnTo>
                <a:lnTo>
                  <a:pt x="76" y="1416"/>
                </a:lnTo>
                <a:lnTo>
                  <a:pt x="90" y="1442"/>
                </a:lnTo>
                <a:lnTo>
                  <a:pt x="106" y="1466"/>
                </a:lnTo>
                <a:lnTo>
                  <a:pt x="124" y="1490"/>
                </a:lnTo>
                <a:lnTo>
                  <a:pt x="142" y="1514"/>
                </a:lnTo>
                <a:lnTo>
                  <a:pt x="162" y="1536"/>
                </a:lnTo>
                <a:lnTo>
                  <a:pt x="184" y="1558"/>
                </a:lnTo>
                <a:lnTo>
                  <a:pt x="204" y="1578"/>
                </a:lnTo>
                <a:lnTo>
                  <a:pt x="228" y="1598"/>
                </a:lnTo>
                <a:lnTo>
                  <a:pt x="252" y="1616"/>
                </a:lnTo>
                <a:lnTo>
                  <a:pt x="276" y="1634"/>
                </a:lnTo>
                <a:lnTo>
                  <a:pt x="302" y="1650"/>
                </a:lnTo>
                <a:lnTo>
                  <a:pt x="328" y="1664"/>
                </a:lnTo>
                <a:lnTo>
                  <a:pt x="354" y="1678"/>
                </a:lnTo>
                <a:lnTo>
                  <a:pt x="382" y="1690"/>
                </a:lnTo>
                <a:lnTo>
                  <a:pt x="410" y="1702"/>
                </a:lnTo>
                <a:lnTo>
                  <a:pt x="440" y="1710"/>
                </a:lnTo>
                <a:lnTo>
                  <a:pt x="470" y="1720"/>
                </a:lnTo>
                <a:lnTo>
                  <a:pt x="500" y="1726"/>
                </a:lnTo>
                <a:lnTo>
                  <a:pt x="532" y="1732"/>
                </a:lnTo>
                <a:lnTo>
                  <a:pt x="562" y="1736"/>
                </a:lnTo>
                <a:lnTo>
                  <a:pt x="594" y="1738"/>
                </a:lnTo>
                <a:lnTo>
                  <a:pt x="626" y="1738"/>
                </a:lnTo>
                <a:lnTo>
                  <a:pt x="658" y="1738"/>
                </a:lnTo>
                <a:lnTo>
                  <a:pt x="690" y="1736"/>
                </a:lnTo>
                <a:lnTo>
                  <a:pt x="722" y="1732"/>
                </a:lnTo>
                <a:lnTo>
                  <a:pt x="754" y="1726"/>
                </a:lnTo>
                <a:lnTo>
                  <a:pt x="784" y="1720"/>
                </a:lnTo>
                <a:lnTo>
                  <a:pt x="814" y="1710"/>
                </a:lnTo>
                <a:lnTo>
                  <a:pt x="842" y="1702"/>
                </a:lnTo>
                <a:lnTo>
                  <a:pt x="870" y="1690"/>
                </a:lnTo>
                <a:lnTo>
                  <a:pt x="898" y="1678"/>
                </a:lnTo>
                <a:lnTo>
                  <a:pt x="926" y="1664"/>
                </a:lnTo>
                <a:lnTo>
                  <a:pt x="952" y="1650"/>
                </a:lnTo>
                <a:lnTo>
                  <a:pt x="978" y="1634"/>
                </a:lnTo>
                <a:lnTo>
                  <a:pt x="1002" y="1616"/>
                </a:lnTo>
                <a:lnTo>
                  <a:pt x="1026" y="1598"/>
                </a:lnTo>
                <a:lnTo>
                  <a:pt x="1048" y="1578"/>
                </a:lnTo>
                <a:lnTo>
                  <a:pt x="1070" y="1558"/>
                </a:lnTo>
                <a:lnTo>
                  <a:pt x="1092" y="1536"/>
                </a:lnTo>
                <a:lnTo>
                  <a:pt x="1110" y="1514"/>
                </a:lnTo>
                <a:lnTo>
                  <a:pt x="1130" y="1490"/>
                </a:lnTo>
                <a:lnTo>
                  <a:pt x="1146" y="1466"/>
                </a:lnTo>
                <a:lnTo>
                  <a:pt x="1164" y="1442"/>
                </a:lnTo>
                <a:lnTo>
                  <a:pt x="1178" y="1416"/>
                </a:lnTo>
                <a:lnTo>
                  <a:pt x="1192" y="1388"/>
                </a:lnTo>
                <a:lnTo>
                  <a:pt x="1204" y="1362"/>
                </a:lnTo>
                <a:lnTo>
                  <a:pt x="1216" y="1334"/>
                </a:lnTo>
                <a:lnTo>
                  <a:pt x="1226" y="1304"/>
                </a:lnTo>
                <a:lnTo>
                  <a:pt x="1234" y="1276"/>
                </a:lnTo>
                <a:lnTo>
                  <a:pt x="1242" y="1246"/>
                </a:lnTo>
                <a:lnTo>
                  <a:pt x="1246" y="1216"/>
                </a:lnTo>
                <a:lnTo>
                  <a:pt x="1250" y="1184"/>
                </a:lnTo>
                <a:lnTo>
                  <a:pt x="1254" y="1152"/>
                </a:lnTo>
                <a:lnTo>
                  <a:pt x="1254" y="1122"/>
                </a:lnTo>
                <a:lnTo>
                  <a:pt x="1254" y="1086"/>
                </a:lnTo>
                <a:lnTo>
                  <a:pt x="1250" y="1052"/>
                </a:lnTo>
                <a:lnTo>
                  <a:pt x="1246" y="1018"/>
                </a:lnTo>
                <a:lnTo>
                  <a:pt x="1238" y="984"/>
                </a:lnTo>
                <a:lnTo>
                  <a:pt x="1230" y="950"/>
                </a:lnTo>
                <a:lnTo>
                  <a:pt x="1220" y="918"/>
                </a:lnTo>
                <a:lnTo>
                  <a:pt x="1208" y="888"/>
                </a:lnTo>
                <a:lnTo>
                  <a:pt x="1194" y="856"/>
                </a:lnTo>
                <a:lnTo>
                  <a:pt x="1178" y="828"/>
                </a:lnTo>
                <a:lnTo>
                  <a:pt x="1162" y="798"/>
                </a:lnTo>
                <a:lnTo>
                  <a:pt x="1144" y="772"/>
                </a:lnTo>
                <a:lnTo>
                  <a:pt x="1124" y="744"/>
                </a:lnTo>
                <a:lnTo>
                  <a:pt x="1102" y="718"/>
                </a:lnTo>
                <a:lnTo>
                  <a:pt x="1080" y="694"/>
                </a:lnTo>
                <a:lnTo>
                  <a:pt x="1056" y="672"/>
                </a:lnTo>
                <a:lnTo>
                  <a:pt x="1032" y="65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D9F9C3"/>
              </a:gs>
            </a:gsLst>
            <a:lin ang="5400000" scaled="1"/>
          </a:gradFill>
          <a:ln w="12700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WordArt 15"/>
          <p:cNvSpPr>
            <a:spLocks noChangeAspect="1" noChangeArrowheads="1" noChangeShapeType="1" noTextEdit="1"/>
          </p:cNvSpPr>
          <p:nvPr/>
        </p:nvSpPr>
        <p:spPr bwMode="auto">
          <a:xfrm>
            <a:off x="1803400" y="2474913"/>
            <a:ext cx="125413" cy="282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487303"/>
                    </a:gs>
                    <a:gs pos="100000">
                      <a:srgbClr val="6EAF05"/>
                    </a:gs>
                  </a:gsLst>
                  <a:lin ang="5400000" scaled="1"/>
                </a:gradFill>
                <a:latin typeface="HY견고딕"/>
                <a:ea typeface="HY견고딕"/>
              </a:rPr>
              <a:t>1</a:t>
            </a:r>
            <a:endParaRPr lang="ko-KR" altLang="en-US" sz="3600" kern="1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487303"/>
                  </a:gs>
                  <a:gs pos="100000">
                    <a:srgbClr val="6EAF05"/>
                  </a:gs>
                </a:gsLst>
                <a:lin ang="5400000" scaled="1"/>
              </a:gradFill>
              <a:latin typeface="HY견고딕"/>
              <a:ea typeface="HY견고딕"/>
            </a:endParaRPr>
          </a:p>
        </p:txBody>
      </p:sp>
      <p:sp>
        <p:nvSpPr>
          <p:cNvPr id="46" name="WordArt 18"/>
          <p:cNvSpPr>
            <a:spLocks noChangeAspect="1" noChangeArrowheads="1" noChangeShapeType="1" noTextEdit="1"/>
          </p:cNvSpPr>
          <p:nvPr/>
        </p:nvSpPr>
        <p:spPr bwMode="auto">
          <a:xfrm>
            <a:off x="4584700" y="2474913"/>
            <a:ext cx="169863" cy="282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245A29"/>
                    </a:gs>
                    <a:gs pos="100000">
                      <a:srgbClr val="327E39"/>
                    </a:gs>
                  </a:gsLst>
                  <a:lin ang="5400000" scaled="1"/>
                </a:gradFill>
                <a:latin typeface="HY견고딕"/>
                <a:ea typeface="HY견고딕"/>
              </a:rPr>
              <a:t>2</a:t>
            </a:r>
            <a:endParaRPr lang="ko-KR" altLang="en-US" sz="3600" kern="1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245A29"/>
                  </a:gs>
                  <a:gs pos="100000">
                    <a:srgbClr val="327E39"/>
                  </a:gs>
                </a:gsLst>
                <a:lin ang="5400000" scaled="1"/>
              </a:gradFill>
              <a:latin typeface="HY견고딕"/>
              <a:ea typeface="HY견고딕"/>
            </a:endParaRPr>
          </a:p>
        </p:txBody>
      </p:sp>
      <p:sp>
        <p:nvSpPr>
          <p:cNvPr id="47" name="WordArt 21"/>
          <p:cNvSpPr>
            <a:spLocks noChangeAspect="1" noChangeArrowheads="1" noChangeShapeType="1" noTextEdit="1"/>
          </p:cNvSpPr>
          <p:nvPr/>
        </p:nvSpPr>
        <p:spPr bwMode="auto">
          <a:xfrm>
            <a:off x="7304088" y="2474913"/>
            <a:ext cx="166687" cy="280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6000"/>
                    </a:gs>
                    <a:gs pos="100000">
                      <a:srgbClr val="009A00"/>
                    </a:gs>
                  </a:gsLst>
                  <a:lin ang="5400000" scaled="1"/>
                </a:gradFill>
                <a:latin typeface="HY견고딕"/>
                <a:ea typeface="HY견고딕"/>
              </a:rPr>
              <a:t>3</a:t>
            </a:r>
            <a:endParaRPr lang="ko-KR" altLang="en-US" sz="3600" kern="1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006000"/>
                  </a:gs>
                  <a:gs pos="100000">
                    <a:srgbClr val="009A00"/>
                  </a:gs>
                </a:gsLst>
                <a:lin ang="5400000" scaled="1"/>
              </a:gradFill>
              <a:latin typeface="HY견고딕"/>
              <a:ea typeface="HY견고딕"/>
            </a:endParaRPr>
          </a:p>
        </p:txBody>
      </p:sp>
      <p:grpSp>
        <p:nvGrpSpPr>
          <p:cNvPr id="48" name="Group 23"/>
          <p:cNvGrpSpPr>
            <a:grpSpLocks noChangeAspect="1"/>
          </p:cNvGrpSpPr>
          <p:nvPr/>
        </p:nvGrpSpPr>
        <p:grpSpPr bwMode="auto">
          <a:xfrm>
            <a:off x="1214438" y="1071563"/>
            <a:ext cx="1249362" cy="1249362"/>
            <a:chOff x="436" y="3226"/>
            <a:chExt cx="714" cy="714"/>
          </a:xfrm>
        </p:grpSpPr>
        <p:sp>
          <p:nvSpPr>
            <p:cNvPr id="49" name="Oval 24"/>
            <p:cNvSpPr>
              <a:spLocks noChangeAspect="1" noChangeArrowheads="1"/>
            </p:cNvSpPr>
            <p:nvPr/>
          </p:nvSpPr>
          <p:spPr bwMode="gray">
            <a:xfrm>
              <a:off x="436" y="3226"/>
              <a:ext cx="714" cy="714"/>
            </a:xfrm>
            <a:prstGeom prst="ellipse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50" name="Picture 25" descr="바코드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33" y="3532"/>
              <a:ext cx="81" cy="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1" name="Group 26"/>
            <p:cNvGrpSpPr>
              <a:grpSpLocks noChangeAspect="1"/>
            </p:cNvGrpSpPr>
            <p:nvPr/>
          </p:nvGrpSpPr>
          <p:grpSpPr bwMode="auto">
            <a:xfrm>
              <a:off x="472" y="3261"/>
              <a:ext cx="642" cy="644"/>
              <a:chOff x="472" y="3261"/>
              <a:chExt cx="642" cy="644"/>
            </a:xfrm>
          </p:grpSpPr>
          <p:sp>
            <p:nvSpPr>
              <p:cNvPr id="52" name="Oval 27"/>
              <p:cNvSpPr>
                <a:spLocks noChangeAspect="1" noChangeArrowheads="1"/>
              </p:cNvSpPr>
              <p:nvPr/>
            </p:nvSpPr>
            <p:spPr bwMode="auto">
              <a:xfrm>
                <a:off x="472" y="3261"/>
                <a:ext cx="642" cy="644"/>
              </a:xfrm>
              <a:prstGeom prst="ellipse">
                <a:avLst/>
              </a:prstGeom>
              <a:gradFill rotWithShape="1">
                <a:gsLst>
                  <a:gs pos="0">
                    <a:srgbClr val="B7F127"/>
                  </a:gs>
                  <a:gs pos="100000">
                    <a:srgbClr val="D4F77D"/>
                  </a:gs>
                </a:gsLst>
                <a:lin ang="5400000" scaled="1"/>
              </a:gradFill>
              <a:ln w="12700">
                <a:solidFill>
                  <a:srgbClr val="A6E30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Oval 28"/>
              <p:cNvSpPr>
                <a:spLocks noChangeAspect="1" noChangeArrowheads="1"/>
              </p:cNvSpPr>
              <p:nvPr/>
            </p:nvSpPr>
            <p:spPr bwMode="auto">
              <a:xfrm>
                <a:off x="516" y="3265"/>
                <a:ext cx="554" cy="534"/>
              </a:xfrm>
              <a:prstGeom prst="ellipse">
                <a:avLst/>
              </a:prstGeom>
              <a:gradFill rotWithShape="1">
                <a:gsLst>
                  <a:gs pos="0">
                    <a:srgbClr val="E6FAB4"/>
                  </a:gs>
                  <a:gs pos="100000">
                    <a:srgbClr val="D2F678"/>
                  </a:gs>
                </a:gsLst>
                <a:lin ang="5400000" scaled="1"/>
              </a:gradFill>
              <a:ln w="127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54" name="Picture 29" descr="그림2 copy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8989" t="8932"/>
              <a:stretch>
                <a:fillRect/>
              </a:stretch>
            </p:blipFill>
            <p:spPr bwMode="auto">
              <a:xfrm>
                <a:off x="688" y="3276"/>
                <a:ext cx="339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55" name="Group 30"/>
          <p:cNvGrpSpPr>
            <a:grpSpLocks noChangeAspect="1"/>
          </p:cNvGrpSpPr>
          <p:nvPr/>
        </p:nvGrpSpPr>
        <p:grpSpPr bwMode="auto">
          <a:xfrm>
            <a:off x="6745288" y="1066800"/>
            <a:ext cx="1249362" cy="1249363"/>
            <a:chOff x="1398" y="2437"/>
            <a:chExt cx="714" cy="714"/>
          </a:xfrm>
        </p:grpSpPr>
        <p:sp>
          <p:nvSpPr>
            <p:cNvPr id="56" name="Oval 31"/>
            <p:cNvSpPr>
              <a:spLocks noChangeAspect="1" noChangeArrowheads="1"/>
            </p:cNvSpPr>
            <p:nvPr/>
          </p:nvSpPr>
          <p:spPr bwMode="gray">
            <a:xfrm>
              <a:off x="1398" y="2437"/>
              <a:ext cx="714" cy="714"/>
            </a:xfrm>
            <a:prstGeom prst="ellipse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57" name="Picture 32" descr="바코드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95" y="2743"/>
              <a:ext cx="81" cy="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8" name="Group 33"/>
            <p:cNvGrpSpPr>
              <a:grpSpLocks noChangeAspect="1"/>
            </p:cNvGrpSpPr>
            <p:nvPr/>
          </p:nvGrpSpPr>
          <p:grpSpPr bwMode="auto">
            <a:xfrm>
              <a:off x="1434" y="2472"/>
              <a:ext cx="642" cy="644"/>
              <a:chOff x="1434" y="2472"/>
              <a:chExt cx="642" cy="644"/>
            </a:xfrm>
          </p:grpSpPr>
          <p:sp>
            <p:nvSpPr>
              <p:cNvPr id="59" name="Oval 34"/>
              <p:cNvSpPr>
                <a:spLocks noChangeAspect="1" noChangeArrowheads="1"/>
              </p:cNvSpPr>
              <p:nvPr/>
            </p:nvSpPr>
            <p:spPr bwMode="auto">
              <a:xfrm>
                <a:off x="1434" y="2472"/>
                <a:ext cx="642" cy="644"/>
              </a:xfrm>
              <a:prstGeom prst="ellipse">
                <a:avLst/>
              </a:prstGeom>
              <a:gradFill rotWithShape="1">
                <a:gsLst>
                  <a:gs pos="0">
                    <a:srgbClr val="6BE717"/>
                  </a:gs>
                  <a:gs pos="100000">
                    <a:srgbClr val="ABF27A"/>
                  </a:gs>
                </a:gsLst>
                <a:lin ang="5400000" scaled="1"/>
              </a:gradFill>
              <a:ln w="12700">
                <a:solidFill>
                  <a:srgbClr val="5CC61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" name="Oval 35"/>
              <p:cNvSpPr>
                <a:spLocks noChangeAspect="1" noChangeArrowheads="1"/>
              </p:cNvSpPr>
              <p:nvPr/>
            </p:nvSpPr>
            <p:spPr bwMode="auto">
              <a:xfrm>
                <a:off x="1478" y="2476"/>
                <a:ext cx="554" cy="534"/>
              </a:xfrm>
              <a:prstGeom prst="ellipse">
                <a:avLst/>
              </a:prstGeom>
              <a:gradFill rotWithShape="1">
                <a:gsLst>
                  <a:gs pos="0">
                    <a:srgbClr val="D3F8BA"/>
                  </a:gs>
                  <a:gs pos="100000">
                    <a:srgbClr val="A8F177"/>
                  </a:gs>
                </a:gsLst>
                <a:lin ang="5400000" scaled="1"/>
              </a:gradFill>
              <a:ln w="127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61" name="Picture 36" descr="그림2 copy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8989" t="8932"/>
              <a:stretch>
                <a:fillRect/>
              </a:stretch>
            </p:blipFill>
            <p:spPr bwMode="auto">
              <a:xfrm>
                <a:off x="1650" y="2487"/>
                <a:ext cx="339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62" name="Group 37"/>
          <p:cNvGrpSpPr>
            <a:grpSpLocks noChangeAspect="1"/>
          </p:cNvGrpSpPr>
          <p:nvPr/>
        </p:nvGrpSpPr>
        <p:grpSpPr bwMode="auto">
          <a:xfrm>
            <a:off x="4011613" y="1066800"/>
            <a:ext cx="1249362" cy="1249363"/>
            <a:chOff x="2380" y="1685"/>
            <a:chExt cx="714" cy="714"/>
          </a:xfrm>
        </p:grpSpPr>
        <p:sp>
          <p:nvSpPr>
            <p:cNvPr id="63" name="Oval 38"/>
            <p:cNvSpPr>
              <a:spLocks noChangeAspect="1" noChangeArrowheads="1"/>
            </p:cNvSpPr>
            <p:nvPr/>
          </p:nvSpPr>
          <p:spPr bwMode="gray">
            <a:xfrm>
              <a:off x="2380" y="1685"/>
              <a:ext cx="714" cy="714"/>
            </a:xfrm>
            <a:prstGeom prst="ellipse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64" name="Picture 39" descr="바코드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77" y="1991"/>
              <a:ext cx="81" cy="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5" name="Group 40"/>
            <p:cNvGrpSpPr>
              <a:grpSpLocks noChangeAspect="1"/>
            </p:cNvGrpSpPr>
            <p:nvPr/>
          </p:nvGrpSpPr>
          <p:grpSpPr bwMode="auto">
            <a:xfrm>
              <a:off x="2416" y="1720"/>
              <a:ext cx="642" cy="644"/>
              <a:chOff x="2416" y="1720"/>
              <a:chExt cx="642" cy="644"/>
            </a:xfrm>
          </p:grpSpPr>
          <p:sp>
            <p:nvSpPr>
              <p:cNvPr id="66" name="Oval 41"/>
              <p:cNvSpPr>
                <a:spLocks noChangeAspect="1" noChangeArrowheads="1"/>
              </p:cNvSpPr>
              <p:nvPr/>
            </p:nvSpPr>
            <p:spPr bwMode="auto">
              <a:xfrm>
                <a:off x="2416" y="1720"/>
                <a:ext cx="642" cy="644"/>
              </a:xfrm>
              <a:prstGeom prst="ellipse">
                <a:avLst/>
              </a:prstGeom>
              <a:gradFill rotWithShape="1">
                <a:gsLst>
                  <a:gs pos="0">
                    <a:srgbClr val="43C95D"/>
                  </a:gs>
                  <a:gs pos="100000">
                    <a:srgbClr val="8BDD9B"/>
                  </a:gs>
                </a:gsLst>
                <a:lin ang="5400000" scaled="1"/>
              </a:gradFill>
              <a:ln w="12700">
                <a:solidFill>
                  <a:srgbClr val="33B34B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Oval 42"/>
              <p:cNvSpPr>
                <a:spLocks noChangeAspect="1" noChangeArrowheads="1"/>
              </p:cNvSpPr>
              <p:nvPr/>
            </p:nvSpPr>
            <p:spPr bwMode="auto">
              <a:xfrm>
                <a:off x="2460" y="1724"/>
                <a:ext cx="554" cy="534"/>
              </a:xfrm>
              <a:prstGeom prst="ellipse">
                <a:avLst/>
              </a:prstGeom>
              <a:gradFill rotWithShape="1">
                <a:gsLst>
                  <a:gs pos="0">
                    <a:srgbClr val="C7EFCF"/>
                  </a:gs>
                  <a:gs pos="100000">
                    <a:srgbClr val="88DC98"/>
                  </a:gs>
                </a:gsLst>
                <a:lin ang="5400000" scaled="1"/>
              </a:gradFill>
              <a:ln w="127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68" name="Picture 43" descr="그림2 copy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8989" t="8932"/>
              <a:stretch>
                <a:fillRect/>
              </a:stretch>
            </p:blipFill>
            <p:spPr bwMode="auto">
              <a:xfrm>
                <a:off x="2632" y="1735"/>
                <a:ext cx="339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69" name="Text Box 44"/>
          <p:cNvSpPr txBox="1">
            <a:spLocks noChangeArrowheads="1"/>
          </p:cNvSpPr>
          <p:nvPr/>
        </p:nvSpPr>
        <p:spPr bwMode="auto">
          <a:xfrm>
            <a:off x="1143000" y="1357313"/>
            <a:ext cx="1366838" cy="584775"/>
          </a:xfrm>
          <a:prstGeom prst="rect">
            <a:avLst/>
          </a:prstGeom>
          <a:noFill/>
          <a:ln w="3175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ko-KR" altLang="en-US" sz="1600" dirty="0" smtClean="0">
                <a:solidFill>
                  <a:srgbClr val="0033CC"/>
                </a:solidFill>
                <a:latin typeface="HY헤드라인M" pitchFamily="18" charset="-127"/>
                <a:ea typeface="HY헤드라인M" pitchFamily="18" charset="-127"/>
              </a:rPr>
              <a:t>인구학적 </a:t>
            </a:r>
            <a:r>
              <a:rPr lang="ko-KR" altLang="en-US" sz="1600" dirty="0">
                <a:solidFill>
                  <a:srgbClr val="0033CC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1600" dirty="0" smtClean="0">
              <a:solidFill>
                <a:srgbClr val="0033CC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ko-KR" altLang="en-US" sz="1600" dirty="0" smtClean="0">
                <a:solidFill>
                  <a:srgbClr val="0033CC"/>
                </a:solidFill>
                <a:latin typeface="HY헤드라인M" pitchFamily="18" charset="-127"/>
                <a:ea typeface="HY헤드라인M" pitchFamily="18" charset="-127"/>
              </a:rPr>
              <a:t>특성</a:t>
            </a:r>
            <a:endParaRPr lang="en-US" altLang="ko-KR" sz="1600" dirty="0">
              <a:solidFill>
                <a:srgbClr val="0033CC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0" name="Text Box 45"/>
          <p:cNvSpPr txBox="1">
            <a:spLocks noChangeArrowheads="1"/>
          </p:cNvSpPr>
          <p:nvPr/>
        </p:nvSpPr>
        <p:spPr bwMode="auto">
          <a:xfrm>
            <a:off x="6661150" y="1357313"/>
            <a:ext cx="1423988" cy="584775"/>
          </a:xfrm>
          <a:prstGeom prst="rect">
            <a:avLst/>
          </a:prstGeom>
          <a:noFill/>
          <a:ln w="3175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ko-KR" altLang="en-US" sz="1600" dirty="0" smtClean="0">
                <a:solidFill>
                  <a:srgbClr val="0033CC"/>
                </a:solidFill>
                <a:latin typeface="HY헤드라인M" pitchFamily="18" charset="-127"/>
                <a:ea typeface="HY헤드라인M" pitchFamily="18" charset="-127"/>
              </a:rPr>
              <a:t>인지정서 </a:t>
            </a:r>
            <a:endParaRPr lang="en-US" altLang="ko-KR" sz="1600" dirty="0" smtClean="0">
              <a:solidFill>
                <a:srgbClr val="0033CC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ko-KR" altLang="en-US" sz="1600" dirty="0" smtClean="0">
                <a:solidFill>
                  <a:srgbClr val="0033CC"/>
                </a:solidFill>
                <a:latin typeface="HY헤드라인M" pitchFamily="18" charset="-127"/>
                <a:ea typeface="HY헤드라인M" pitchFamily="18" charset="-127"/>
              </a:rPr>
              <a:t> 특성</a:t>
            </a:r>
            <a:endParaRPr lang="ko-KR" altLang="en-US" sz="1600" dirty="0">
              <a:solidFill>
                <a:srgbClr val="0033CC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1" name="Text Box 46"/>
          <p:cNvSpPr txBox="1">
            <a:spLocks noChangeArrowheads="1"/>
          </p:cNvSpPr>
          <p:nvPr/>
        </p:nvSpPr>
        <p:spPr bwMode="auto">
          <a:xfrm>
            <a:off x="4076700" y="1416050"/>
            <a:ext cx="1120775" cy="584775"/>
          </a:xfrm>
          <a:prstGeom prst="rect">
            <a:avLst/>
          </a:prstGeom>
          <a:noFill/>
          <a:ln w="3175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ko-KR" altLang="en-US" sz="1600" dirty="0" smtClean="0">
                <a:solidFill>
                  <a:srgbClr val="0033CC"/>
                </a:solidFill>
                <a:latin typeface="HY헤드라인M" pitchFamily="18" charset="-127"/>
                <a:ea typeface="HY헤드라인M" pitchFamily="18" charset="-127"/>
              </a:rPr>
              <a:t>신체 질병 </a:t>
            </a:r>
            <a:r>
              <a:rPr lang="ko-KR" altLang="en-US" sz="1600" dirty="0" smtClean="0">
                <a:solidFill>
                  <a:srgbClr val="0033CC"/>
                </a:solidFill>
                <a:latin typeface="HY헤드라인M" pitchFamily="18" charset="-127"/>
                <a:ea typeface="HY헤드라인M" pitchFamily="18" charset="-127"/>
              </a:rPr>
              <a:t>특</a:t>
            </a:r>
            <a:r>
              <a:rPr lang="ko-KR" altLang="en-US" sz="1600" dirty="0" smtClean="0">
                <a:solidFill>
                  <a:srgbClr val="0033CC"/>
                </a:solidFill>
                <a:latin typeface="HY헤드라인M" pitchFamily="18" charset="-127"/>
                <a:ea typeface="HY헤드라인M" pitchFamily="18" charset="-127"/>
              </a:rPr>
              <a:t>성</a:t>
            </a:r>
            <a:r>
              <a:rPr lang="ko-KR" altLang="en-US" sz="1600" dirty="0" smtClean="0">
                <a:solidFill>
                  <a:srgbClr val="0033CC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1600" dirty="0">
              <a:solidFill>
                <a:srgbClr val="0033CC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3" name="TextBox 54"/>
          <p:cNvSpPr txBox="1">
            <a:spLocks noChangeArrowheads="1"/>
          </p:cNvSpPr>
          <p:nvPr/>
        </p:nvSpPr>
        <p:spPr bwMode="auto">
          <a:xfrm>
            <a:off x="6375400" y="3000375"/>
            <a:ext cx="200025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인지기능 </a:t>
            </a:r>
            <a:endParaRPr lang="en-US" altLang="ko-KR" sz="1600" kern="0" dirty="0" smtClean="0">
              <a:solidFill>
                <a:sysClr val="windowText" lastClr="000000"/>
              </a:solidFill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: </a:t>
            </a: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MMSE-DS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(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김태희 등</a:t>
            </a: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,2010)</a:t>
            </a:r>
            <a:endParaRPr kumimoji="0" lang="ko-KR" alt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latinLnBrk="0">
              <a:defRPr/>
            </a:pPr>
            <a:r>
              <a:rPr lang="en-US" altLang="ko-KR" sz="1600" kern="0" dirty="0" smtClean="0">
                <a:solidFill>
                  <a:sysClr val="windowText" lastClr="000000"/>
                </a:solidFill>
              </a:rPr>
              <a:t>-</a:t>
            </a:r>
            <a:r>
              <a:rPr lang="en-US" altLang="ko-KR" sz="1600" dirty="0" err="1" smtClean="0"/>
              <a:t>Cronbach's</a:t>
            </a:r>
            <a:r>
              <a:rPr lang="en-US" altLang="ko-KR" sz="1600" dirty="0" smtClean="0"/>
              <a:t> </a:t>
            </a:r>
            <a:r>
              <a:rPr lang="el-GR" altLang="ko-KR" sz="1600" dirty="0" smtClean="0"/>
              <a:t>α= .89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600" kern="0" dirty="0" smtClean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우울 </a:t>
            </a:r>
            <a:endParaRPr kumimoji="0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latinLnBrk="0"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GDS </a:t>
            </a:r>
            <a:r>
              <a:rPr lang="ko-KR" altLang="en-US" sz="1600" dirty="0" smtClean="0"/>
              <a:t>기백서</a:t>
            </a:r>
            <a:r>
              <a:rPr lang="en-US" altLang="ko-KR" sz="1600" dirty="0" smtClean="0"/>
              <a:t>(1996)</a:t>
            </a:r>
            <a:endParaRPr lang="ko-KR" altLang="en-US" sz="1600" dirty="0" smtClean="0"/>
          </a:p>
          <a:p>
            <a:pPr latinLnBrk="0">
              <a:defRPr/>
            </a:pPr>
            <a:r>
              <a:rPr lang="en-US" altLang="ko-KR" sz="1600" dirty="0" err="1" smtClean="0"/>
              <a:t>Cronbach's</a:t>
            </a:r>
            <a:r>
              <a:rPr lang="en-US" altLang="ko-KR" sz="1600" dirty="0" smtClean="0"/>
              <a:t> α= .86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4" name="TextBox 55"/>
          <p:cNvSpPr txBox="1">
            <a:spLocks noChangeArrowheads="1"/>
          </p:cNvSpPr>
          <p:nvPr/>
        </p:nvSpPr>
        <p:spPr bwMode="auto">
          <a:xfrm>
            <a:off x="3563888" y="2852936"/>
            <a:ext cx="22860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600" dirty="0" smtClean="0"/>
              <a:t>1.</a:t>
            </a:r>
            <a:r>
              <a:rPr lang="ko-KR" altLang="en-US" sz="1600" dirty="0" err="1" smtClean="0"/>
              <a:t>체질량지수</a:t>
            </a:r>
            <a:r>
              <a:rPr lang="en-US" altLang="ko-KR" sz="1600" dirty="0" smtClean="0"/>
              <a:t>BMI</a:t>
            </a:r>
            <a:r>
              <a:rPr lang="en-US" altLang="ko-KR" sz="1600" dirty="0"/>
              <a:t>(kg/m</a:t>
            </a:r>
            <a:r>
              <a:rPr lang="en-US" altLang="ko-KR" sz="1600" baseline="30000" dirty="0"/>
              <a:t>2</a:t>
            </a:r>
            <a:r>
              <a:rPr lang="en-US" altLang="ko-KR" sz="1600" dirty="0" smtClean="0"/>
              <a:t>)</a:t>
            </a:r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2. </a:t>
            </a:r>
            <a:r>
              <a:rPr lang="ko-KR" altLang="en-US" sz="1600" dirty="0" smtClean="0"/>
              <a:t>일상생활수행능력</a:t>
            </a:r>
            <a:endParaRPr lang="en-US" altLang="ko-KR" sz="1600" dirty="0" smtClean="0"/>
          </a:p>
          <a:p>
            <a:r>
              <a:rPr lang="ko-KR" altLang="en-US" sz="1600" dirty="0" smtClean="0"/>
              <a:t> </a:t>
            </a:r>
            <a:r>
              <a:rPr lang="en-US" altLang="ko-KR" sz="1600" dirty="0" smtClean="0"/>
              <a:t>: K-ADL</a:t>
            </a:r>
          </a:p>
          <a:p>
            <a:r>
              <a:rPr lang="en-US" altLang="ko-KR" sz="1600" dirty="0" smtClean="0"/>
              <a:t>(</a:t>
            </a:r>
            <a:r>
              <a:rPr lang="ko-KR" altLang="en-US" sz="1600" dirty="0"/>
              <a:t>원장원 </a:t>
            </a:r>
            <a:r>
              <a:rPr lang="ko-KR" altLang="en-US" sz="1600" dirty="0" smtClean="0"/>
              <a:t>등</a:t>
            </a:r>
            <a:r>
              <a:rPr lang="en-US" altLang="ko-KR" sz="1600" dirty="0" smtClean="0"/>
              <a:t>,2002)</a:t>
            </a:r>
            <a:endParaRPr lang="ko-KR" altLang="en-US" sz="1600" dirty="0"/>
          </a:p>
          <a:p>
            <a:r>
              <a:rPr lang="en-US" altLang="ko-KR" sz="1600" dirty="0" smtClean="0"/>
              <a:t>-</a:t>
            </a:r>
            <a:r>
              <a:rPr lang="en-US" altLang="ko-KR" sz="1600" dirty="0" err="1" smtClean="0"/>
              <a:t>Cronbach's</a:t>
            </a:r>
            <a:r>
              <a:rPr lang="en-US" altLang="ko-KR" sz="1600" dirty="0" smtClean="0"/>
              <a:t> α= .88</a:t>
            </a:r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3. </a:t>
            </a:r>
            <a:r>
              <a:rPr lang="ko-KR" altLang="en-US" sz="1600" dirty="0" err="1" smtClean="0"/>
              <a:t>요실금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: </a:t>
            </a:r>
            <a:r>
              <a:rPr lang="en-US" altLang="ko-KR" sz="1600" dirty="0"/>
              <a:t>Hendrickson(1981)</a:t>
            </a:r>
            <a:r>
              <a:rPr lang="ko-KR" altLang="en-US" sz="1600" dirty="0"/>
              <a:t>의 </a:t>
            </a:r>
            <a:r>
              <a:rPr lang="ko-KR" altLang="en-US" sz="1600" dirty="0" smtClean="0"/>
              <a:t>도구</a:t>
            </a:r>
            <a:endParaRPr lang="en-US" altLang="ko-KR" sz="1600" dirty="0" smtClean="0"/>
          </a:p>
          <a:p>
            <a:r>
              <a:rPr lang="en-US" altLang="ko-KR" sz="1600" dirty="0" err="1" smtClean="0"/>
              <a:t>Cronbach</a:t>
            </a:r>
            <a:r>
              <a:rPr lang="en-US" altLang="ko-KR" sz="1600" dirty="0" smtClean="0"/>
              <a:t>'</a:t>
            </a:r>
            <a:r>
              <a:rPr lang="el-GR" altLang="ko-KR" sz="1600" dirty="0" smtClean="0"/>
              <a:t>α= .90</a:t>
            </a:r>
          </a:p>
          <a:p>
            <a:endParaRPr lang="ko-KR" altLang="en-US" sz="1600" dirty="0"/>
          </a:p>
          <a:p>
            <a:r>
              <a:rPr lang="en-US" altLang="ko-KR" sz="1600" dirty="0" smtClean="0"/>
              <a:t>4. </a:t>
            </a:r>
            <a:r>
              <a:rPr lang="ko-KR" altLang="en-US" sz="1600" dirty="0" smtClean="0"/>
              <a:t>만성질환 수 </a:t>
            </a:r>
            <a:endParaRPr lang="en-US" altLang="ko-KR" sz="1600" dirty="0" smtClean="0"/>
          </a:p>
          <a:p>
            <a:r>
              <a:rPr lang="en-US" altLang="ko-KR" sz="1600" dirty="0" smtClean="0"/>
              <a:t>5. </a:t>
            </a:r>
            <a:r>
              <a:rPr lang="ko-KR" altLang="en-US" sz="1600" dirty="0" smtClean="0"/>
              <a:t>약물복용 수 </a:t>
            </a:r>
            <a:endParaRPr lang="en-US" altLang="ko-KR" sz="1600" dirty="0"/>
          </a:p>
          <a:p>
            <a:endParaRPr lang="en-US" altLang="ko-KR" sz="1600" dirty="0"/>
          </a:p>
          <a:p>
            <a:endParaRPr lang="ko-KR" altLang="en-US" sz="1600" dirty="0"/>
          </a:p>
          <a:p>
            <a:endParaRPr lang="en-US" altLang="ko-KR" sz="1600" dirty="0">
              <a:solidFill>
                <a:srgbClr val="FF0000"/>
              </a:solidFill>
            </a:endParaRPr>
          </a:p>
          <a:p>
            <a:endParaRPr lang="ko-KR" alt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8"/>
          <p:cNvSpPr>
            <a:spLocks noChangeArrowheads="1"/>
          </p:cNvSpPr>
          <p:nvPr/>
        </p:nvSpPr>
        <p:spPr bwMode="auto">
          <a:xfrm>
            <a:off x="4860032" y="2276872"/>
            <a:ext cx="2664296" cy="4176464"/>
          </a:xfrm>
          <a:prstGeom prst="roundRect">
            <a:avLst>
              <a:gd name="adj" fmla="val 4597"/>
            </a:avLst>
          </a:prstGeom>
          <a:gradFill rotWithShape="1">
            <a:gsLst>
              <a:gs pos="0">
                <a:schemeClr val="bg1"/>
              </a:gs>
              <a:gs pos="100000">
                <a:srgbClr val="EAEAEA"/>
              </a:gs>
            </a:gsLst>
            <a:lin ang="5400000" scaled="1"/>
          </a:gradFill>
          <a:ln w="25400">
            <a:solidFill>
              <a:srgbClr val="73D786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9" name="Freeform 11"/>
          <p:cNvSpPr>
            <a:spLocks/>
          </p:cNvSpPr>
          <p:nvPr/>
        </p:nvSpPr>
        <p:spPr bwMode="auto">
          <a:xfrm flipV="1">
            <a:off x="5508104" y="980728"/>
            <a:ext cx="1436687" cy="1992313"/>
          </a:xfrm>
          <a:custGeom>
            <a:avLst/>
            <a:gdLst>
              <a:gd name="T0" fmla="*/ 2147483647 w 1254"/>
              <a:gd name="T1" fmla="*/ 2147483647 h 1738"/>
              <a:gd name="T2" fmla="*/ 2147483647 w 1254"/>
              <a:gd name="T3" fmla="*/ 0 h 1738"/>
              <a:gd name="T4" fmla="*/ 2147483647 w 1254"/>
              <a:gd name="T5" fmla="*/ 2147483647 h 1738"/>
              <a:gd name="T6" fmla="*/ 2147483647 w 1254"/>
              <a:gd name="T7" fmla="*/ 2147483647 h 1738"/>
              <a:gd name="T8" fmla="*/ 2147483647 w 1254"/>
              <a:gd name="T9" fmla="*/ 2147483647 h 1738"/>
              <a:gd name="T10" fmla="*/ 2147483647 w 1254"/>
              <a:gd name="T11" fmla="*/ 2147483647 h 1738"/>
              <a:gd name="T12" fmla="*/ 2147483647 w 1254"/>
              <a:gd name="T13" fmla="*/ 2147483647 h 1738"/>
              <a:gd name="T14" fmla="*/ 2147483647 w 1254"/>
              <a:gd name="T15" fmla="*/ 2147483647 h 1738"/>
              <a:gd name="T16" fmla="*/ 2147483647 w 1254"/>
              <a:gd name="T17" fmla="*/ 2147483647 h 1738"/>
              <a:gd name="T18" fmla="*/ 2147483647 w 1254"/>
              <a:gd name="T19" fmla="*/ 2147483647 h 1738"/>
              <a:gd name="T20" fmla="*/ 2147483647 w 1254"/>
              <a:gd name="T21" fmla="*/ 2147483647 h 1738"/>
              <a:gd name="T22" fmla="*/ 0 w 1254"/>
              <a:gd name="T23" fmla="*/ 2147483647 h 1738"/>
              <a:gd name="T24" fmla="*/ 0 w 1254"/>
              <a:gd name="T25" fmla="*/ 2147483647 h 1738"/>
              <a:gd name="T26" fmla="*/ 2147483647 w 1254"/>
              <a:gd name="T27" fmla="*/ 2147483647 h 1738"/>
              <a:gd name="T28" fmla="*/ 2147483647 w 1254"/>
              <a:gd name="T29" fmla="*/ 2147483647 h 1738"/>
              <a:gd name="T30" fmla="*/ 2147483647 w 1254"/>
              <a:gd name="T31" fmla="*/ 2147483647 h 1738"/>
              <a:gd name="T32" fmla="*/ 2147483647 w 1254"/>
              <a:gd name="T33" fmla="*/ 2147483647 h 1738"/>
              <a:gd name="T34" fmla="*/ 2147483647 w 1254"/>
              <a:gd name="T35" fmla="*/ 2147483647 h 1738"/>
              <a:gd name="T36" fmla="*/ 2147483647 w 1254"/>
              <a:gd name="T37" fmla="*/ 2147483647 h 1738"/>
              <a:gd name="T38" fmla="*/ 2147483647 w 1254"/>
              <a:gd name="T39" fmla="*/ 2147483647 h 1738"/>
              <a:gd name="T40" fmla="*/ 2147483647 w 1254"/>
              <a:gd name="T41" fmla="*/ 2147483647 h 1738"/>
              <a:gd name="T42" fmla="*/ 2147483647 w 1254"/>
              <a:gd name="T43" fmla="*/ 2147483647 h 1738"/>
              <a:gd name="T44" fmla="*/ 2147483647 w 1254"/>
              <a:gd name="T45" fmla="*/ 2147483647 h 1738"/>
              <a:gd name="T46" fmla="*/ 2147483647 w 1254"/>
              <a:gd name="T47" fmla="*/ 2147483647 h 1738"/>
              <a:gd name="T48" fmla="*/ 2147483647 w 1254"/>
              <a:gd name="T49" fmla="*/ 2147483647 h 1738"/>
              <a:gd name="T50" fmla="*/ 2147483647 w 1254"/>
              <a:gd name="T51" fmla="*/ 2147483647 h 1738"/>
              <a:gd name="T52" fmla="*/ 2147483647 w 1254"/>
              <a:gd name="T53" fmla="*/ 2147483647 h 1738"/>
              <a:gd name="T54" fmla="*/ 2147483647 w 1254"/>
              <a:gd name="T55" fmla="*/ 2147483647 h 1738"/>
              <a:gd name="T56" fmla="*/ 2147483647 w 1254"/>
              <a:gd name="T57" fmla="*/ 2147483647 h 1738"/>
              <a:gd name="T58" fmla="*/ 2147483647 w 1254"/>
              <a:gd name="T59" fmla="*/ 2147483647 h 1738"/>
              <a:gd name="T60" fmla="*/ 2147483647 w 1254"/>
              <a:gd name="T61" fmla="*/ 2147483647 h 1738"/>
              <a:gd name="T62" fmla="*/ 2147483647 w 1254"/>
              <a:gd name="T63" fmla="*/ 2147483647 h 1738"/>
              <a:gd name="T64" fmla="*/ 2147483647 w 1254"/>
              <a:gd name="T65" fmla="*/ 2147483647 h 1738"/>
              <a:gd name="T66" fmla="*/ 2147483647 w 1254"/>
              <a:gd name="T67" fmla="*/ 2147483647 h 1738"/>
              <a:gd name="T68" fmla="*/ 2147483647 w 1254"/>
              <a:gd name="T69" fmla="*/ 2147483647 h 1738"/>
              <a:gd name="T70" fmla="*/ 2147483647 w 1254"/>
              <a:gd name="T71" fmla="*/ 2147483647 h 1738"/>
              <a:gd name="T72" fmla="*/ 2147483647 w 1254"/>
              <a:gd name="T73" fmla="*/ 2147483647 h 1738"/>
              <a:gd name="T74" fmla="*/ 2147483647 w 1254"/>
              <a:gd name="T75" fmla="*/ 2147483647 h 1738"/>
              <a:gd name="T76" fmla="*/ 2147483647 w 1254"/>
              <a:gd name="T77" fmla="*/ 2147483647 h 1738"/>
              <a:gd name="T78" fmla="*/ 2147483647 w 1254"/>
              <a:gd name="T79" fmla="*/ 2147483647 h 1738"/>
              <a:gd name="T80" fmla="*/ 2147483647 w 1254"/>
              <a:gd name="T81" fmla="*/ 2147483647 h 1738"/>
              <a:gd name="T82" fmla="*/ 2147483647 w 1254"/>
              <a:gd name="T83" fmla="*/ 2147483647 h 1738"/>
              <a:gd name="T84" fmla="*/ 2147483647 w 1254"/>
              <a:gd name="T85" fmla="*/ 2147483647 h 1738"/>
              <a:gd name="T86" fmla="*/ 2147483647 w 1254"/>
              <a:gd name="T87" fmla="*/ 2147483647 h 1738"/>
              <a:gd name="T88" fmla="*/ 2147483647 w 1254"/>
              <a:gd name="T89" fmla="*/ 2147483647 h 1738"/>
              <a:gd name="T90" fmla="*/ 2147483647 w 1254"/>
              <a:gd name="T91" fmla="*/ 2147483647 h 1738"/>
              <a:gd name="T92" fmla="*/ 2147483647 w 1254"/>
              <a:gd name="T93" fmla="*/ 2147483647 h 1738"/>
              <a:gd name="T94" fmla="*/ 2147483647 w 1254"/>
              <a:gd name="T95" fmla="*/ 2147483647 h 1738"/>
              <a:gd name="T96" fmla="*/ 2147483647 w 1254"/>
              <a:gd name="T97" fmla="*/ 2147483647 h 1738"/>
              <a:gd name="T98" fmla="*/ 2147483647 w 1254"/>
              <a:gd name="T99" fmla="*/ 2147483647 h 1738"/>
              <a:gd name="T100" fmla="*/ 2147483647 w 1254"/>
              <a:gd name="T101" fmla="*/ 2147483647 h 1738"/>
              <a:gd name="T102" fmla="*/ 2147483647 w 1254"/>
              <a:gd name="T103" fmla="*/ 2147483647 h 1738"/>
              <a:gd name="T104" fmla="*/ 2147483647 w 1254"/>
              <a:gd name="T105" fmla="*/ 2147483647 h 1738"/>
              <a:gd name="T106" fmla="*/ 2147483647 w 1254"/>
              <a:gd name="T107" fmla="*/ 2147483647 h 173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254"/>
              <a:gd name="T163" fmla="*/ 0 h 1738"/>
              <a:gd name="T164" fmla="*/ 1254 w 1254"/>
              <a:gd name="T165" fmla="*/ 1738 h 1738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254" h="1738">
                <a:moveTo>
                  <a:pt x="1032" y="650"/>
                </a:moveTo>
                <a:lnTo>
                  <a:pt x="1032" y="482"/>
                </a:lnTo>
                <a:lnTo>
                  <a:pt x="1232" y="482"/>
                </a:lnTo>
                <a:lnTo>
                  <a:pt x="618" y="0"/>
                </a:lnTo>
                <a:lnTo>
                  <a:pt x="32" y="472"/>
                </a:lnTo>
                <a:lnTo>
                  <a:pt x="222" y="472"/>
                </a:lnTo>
                <a:lnTo>
                  <a:pt x="222" y="650"/>
                </a:lnTo>
                <a:lnTo>
                  <a:pt x="196" y="672"/>
                </a:lnTo>
                <a:lnTo>
                  <a:pt x="172" y="694"/>
                </a:lnTo>
                <a:lnTo>
                  <a:pt x="150" y="720"/>
                </a:lnTo>
                <a:lnTo>
                  <a:pt x="130" y="744"/>
                </a:lnTo>
                <a:lnTo>
                  <a:pt x="110" y="772"/>
                </a:lnTo>
                <a:lnTo>
                  <a:pt x="92" y="798"/>
                </a:lnTo>
                <a:lnTo>
                  <a:pt x="74" y="828"/>
                </a:lnTo>
                <a:lnTo>
                  <a:pt x="60" y="858"/>
                </a:lnTo>
                <a:lnTo>
                  <a:pt x="46" y="888"/>
                </a:lnTo>
                <a:lnTo>
                  <a:pt x="34" y="918"/>
                </a:lnTo>
                <a:lnTo>
                  <a:pt x="24" y="950"/>
                </a:lnTo>
                <a:lnTo>
                  <a:pt x="14" y="984"/>
                </a:lnTo>
                <a:lnTo>
                  <a:pt x="8" y="1018"/>
                </a:lnTo>
                <a:lnTo>
                  <a:pt x="4" y="1052"/>
                </a:lnTo>
                <a:lnTo>
                  <a:pt x="0" y="1086"/>
                </a:lnTo>
                <a:lnTo>
                  <a:pt x="0" y="1122"/>
                </a:lnTo>
                <a:lnTo>
                  <a:pt x="0" y="1152"/>
                </a:lnTo>
                <a:lnTo>
                  <a:pt x="2" y="1184"/>
                </a:lnTo>
                <a:lnTo>
                  <a:pt x="6" y="1216"/>
                </a:lnTo>
                <a:lnTo>
                  <a:pt x="12" y="1246"/>
                </a:lnTo>
                <a:lnTo>
                  <a:pt x="20" y="1276"/>
                </a:lnTo>
                <a:lnTo>
                  <a:pt x="28" y="1304"/>
                </a:lnTo>
                <a:lnTo>
                  <a:pt x="38" y="1334"/>
                </a:lnTo>
                <a:lnTo>
                  <a:pt x="48" y="1362"/>
                </a:lnTo>
                <a:lnTo>
                  <a:pt x="62" y="1388"/>
                </a:lnTo>
                <a:lnTo>
                  <a:pt x="76" y="1416"/>
                </a:lnTo>
                <a:lnTo>
                  <a:pt x="90" y="1442"/>
                </a:lnTo>
                <a:lnTo>
                  <a:pt x="106" y="1466"/>
                </a:lnTo>
                <a:lnTo>
                  <a:pt x="124" y="1490"/>
                </a:lnTo>
                <a:lnTo>
                  <a:pt x="142" y="1514"/>
                </a:lnTo>
                <a:lnTo>
                  <a:pt x="162" y="1536"/>
                </a:lnTo>
                <a:lnTo>
                  <a:pt x="184" y="1558"/>
                </a:lnTo>
                <a:lnTo>
                  <a:pt x="204" y="1578"/>
                </a:lnTo>
                <a:lnTo>
                  <a:pt x="228" y="1598"/>
                </a:lnTo>
                <a:lnTo>
                  <a:pt x="252" y="1616"/>
                </a:lnTo>
                <a:lnTo>
                  <a:pt x="276" y="1634"/>
                </a:lnTo>
                <a:lnTo>
                  <a:pt x="302" y="1650"/>
                </a:lnTo>
                <a:lnTo>
                  <a:pt x="328" y="1664"/>
                </a:lnTo>
                <a:lnTo>
                  <a:pt x="354" y="1678"/>
                </a:lnTo>
                <a:lnTo>
                  <a:pt x="382" y="1690"/>
                </a:lnTo>
                <a:lnTo>
                  <a:pt x="410" y="1702"/>
                </a:lnTo>
                <a:lnTo>
                  <a:pt x="440" y="1710"/>
                </a:lnTo>
                <a:lnTo>
                  <a:pt x="470" y="1720"/>
                </a:lnTo>
                <a:lnTo>
                  <a:pt x="500" y="1726"/>
                </a:lnTo>
                <a:lnTo>
                  <a:pt x="532" y="1732"/>
                </a:lnTo>
                <a:lnTo>
                  <a:pt x="562" y="1736"/>
                </a:lnTo>
                <a:lnTo>
                  <a:pt x="594" y="1738"/>
                </a:lnTo>
                <a:lnTo>
                  <a:pt x="626" y="1738"/>
                </a:lnTo>
                <a:lnTo>
                  <a:pt x="658" y="1738"/>
                </a:lnTo>
                <a:lnTo>
                  <a:pt x="690" y="1736"/>
                </a:lnTo>
                <a:lnTo>
                  <a:pt x="722" y="1732"/>
                </a:lnTo>
                <a:lnTo>
                  <a:pt x="754" y="1726"/>
                </a:lnTo>
                <a:lnTo>
                  <a:pt x="784" y="1720"/>
                </a:lnTo>
                <a:lnTo>
                  <a:pt x="814" y="1710"/>
                </a:lnTo>
                <a:lnTo>
                  <a:pt x="842" y="1702"/>
                </a:lnTo>
                <a:lnTo>
                  <a:pt x="870" y="1690"/>
                </a:lnTo>
                <a:lnTo>
                  <a:pt x="898" y="1678"/>
                </a:lnTo>
                <a:lnTo>
                  <a:pt x="926" y="1664"/>
                </a:lnTo>
                <a:lnTo>
                  <a:pt x="952" y="1650"/>
                </a:lnTo>
                <a:lnTo>
                  <a:pt x="978" y="1634"/>
                </a:lnTo>
                <a:lnTo>
                  <a:pt x="1002" y="1616"/>
                </a:lnTo>
                <a:lnTo>
                  <a:pt x="1026" y="1598"/>
                </a:lnTo>
                <a:lnTo>
                  <a:pt x="1048" y="1578"/>
                </a:lnTo>
                <a:lnTo>
                  <a:pt x="1070" y="1558"/>
                </a:lnTo>
                <a:lnTo>
                  <a:pt x="1092" y="1536"/>
                </a:lnTo>
                <a:lnTo>
                  <a:pt x="1110" y="1514"/>
                </a:lnTo>
                <a:lnTo>
                  <a:pt x="1130" y="1490"/>
                </a:lnTo>
                <a:lnTo>
                  <a:pt x="1146" y="1466"/>
                </a:lnTo>
                <a:lnTo>
                  <a:pt x="1164" y="1442"/>
                </a:lnTo>
                <a:lnTo>
                  <a:pt x="1178" y="1416"/>
                </a:lnTo>
                <a:lnTo>
                  <a:pt x="1192" y="1388"/>
                </a:lnTo>
                <a:lnTo>
                  <a:pt x="1204" y="1362"/>
                </a:lnTo>
                <a:lnTo>
                  <a:pt x="1216" y="1334"/>
                </a:lnTo>
                <a:lnTo>
                  <a:pt x="1226" y="1304"/>
                </a:lnTo>
                <a:lnTo>
                  <a:pt x="1234" y="1276"/>
                </a:lnTo>
                <a:lnTo>
                  <a:pt x="1242" y="1246"/>
                </a:lnTo>
                <a:lnTo>
                  <a:pt x="1246" y="1216"/>
                </a:lnTo>
                <a:lnTo>
                  <a:pt x="1250" y="1184"/>
                </a:lnTo>
                <a:lnTo>
                  <a:pt x="1254" y="1152"/>
                </a:lnTo>
                <a:lnTo>
                  <a:pt x="1254" y="1122"/>
                </a:lnTo>
                <a:lnTo>
                  <a:pt x="1254" y="1086"/>
                </a:lnTo>
                <a:lnTo>
                  <a:pt x="1250" y="1052"/>
                </a:lnTo>
                <a:lnTo>
                  <a:pt x="1246" y="1018"/>
                </a:lnTo>
                <a:lnTo>
                  <a:pt x="1238" y="984"/>
                </a:lnTo>
                <a:lnTo>
                  <a:pt x="1230" y="950"/>
                </a:lnTo>
                <a:lnTo>
                  <a:pt x="1220" y="918"/>
                </a:lnTo>
                <a:lnTo>
                  <a:pt x="1208" y="888"/>
                </a:lnTo>
                <a:lnTo>
                  <a:pt x="1194" y="856"/>
                </a:lnTo>
                <a:lnTo>
                  <a:pt x="1178" y="828"/>
                </a:lnTo>
                <a:lnTo>
                  <a:pt x="1162" y="798"/>
                </a:lnTo>
                <a:lnTo>
                  <a:pt x="1144" y="772"/>
                </a:lnTo>
                <a:lnTo>
                  <a:pt x="1124" y="744"/>
                </a:lnTo>
                <a:lnTo>
                  <a:pt x="1102" y="718"/>
                </a:lnTo>
                <a:lnTo>
                  <a:pt x="1080" y="694"/>
                </a:lnTo>
                <a:lnTo>
                  <a:pt x="1056" y="672"/>
                </a:lnTo>
                <a:lnTo>
                  <a:pt x="1032" y="65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8F4DD"/>
              </a:gs>
            </a:gsLst>
            <a:lin ang="5400000" scaled="1"/>
          </a:gradFill>
          <a:ln w="12700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" name="AutoShape 12"/>
          <p:cNvSpPr>
            <a:spLocks noChangeArrowheads="1"/>
          </p:cNvSpPr>
          <p:nvPr/>
        </p:nvSpPr>
        <p:spPr bwMode="auto">
          <a:xfrm>
            <a:off x="1103164" y="2365153"/>
            <a:ext cx="2139950" cy="4088183"/>
          </a:xfrm>
          <a:prstGeom prst="roundRect">
            <a:avLst>
              <a:gd name="adj" fmla="val 4597"/>
            </a:avLst>
          </a:prstGeom>
          <a:gradFill rotWithShape="1">
            <a:gsLst>
              <a:gs pos="0">
                <a:schemeClr val="bg1"/>
              </a:gs>
              <a:gs pos="100000">
                <a:srgbClr val="EAEAEA"/>
              </a:gs>
            </a:gsLst>
            <a:lin ang="5400000" scaled="1"/>
          </a:gradFill>
          <a:ln w="25400">
            <a:solidFill>
              <a:srgbClr val="8CEC4A"/>
            </a:solidFill>
            <a:round/>
            <a:headEnd/>
            <a:tailEnd/>
          </a:ln>
        </p:spPr>
        <p:txBody>
          <a:bodyPr wrap="none" anchor="ctr"/>
          <a:lstStyle/>
          <a:p>
            <a:pPr lvl="0" latinLnBrk="0">
              <a:defRPr/>
            </a:pPr>
            <a:endParaRPr lang="ko-KR" altLang="en-US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6" name="Freeform 13"/>
          <p:cNvSpPr>
            <a:spLocks/>
          </p:cNvSpPr>
          <p:nvPr/>
        </p:nvSpPr>
        <p:spPr bwMode="auto">
          <a:xfrm flipH="1" flipV="1">
            <a:off x="1454001" y="1114202"/>
            <a:ext cx="1436688" cy="1992313"/>
          </a:xfrm>
          <a:custGeom>
            <a:avLst/>
            <a:gdLst>
              <a:gd name="T0" fmla="*/ 2147483647 w 1254"/>
              <a:gd name="T1" fmla="*/ 2147483647 h 1738"/>
              <a:gd name="T2" fmla="*/ 2147483647 w 1254"/>
              <a:gd name="T3" fmla="*/ 0 h 1738"/>
              <a:gd name="T4" fmla="*/ 2147483647 w 1254"/>
              <a:gd name="T5" fmla="*/ 2147483647 h 1738"/>
              <a:gd name="T6" fmla="*/ 2147483647 w 1254"/>
              <a:gd name="T7" fmla="*/ 2147483647 h 1738"/>
              <a:gd name="T8" fmla="*/ 2147483647 w 1254"/>
              <a:gd name="T9" fmla="*/ 2147483647 h 1738"/>
              <a:gd name="T10" fmla="*/ 2147483647 w 1254"/>
              <a:gd name="T11" fmla="*/ 2147483647 h 1738"/>
              <a:gd name="T12" fmla="*/ 2147483647 w 1254"/>
              <a:gd name="T13" fmla="*/ 2147483647 h 1738"/>
              <a:gd name="T14" fmla="*/ 2147483647 w 1254"/>
              <a:gd name="T15" fmla="*/ 2147483647 h 1738"/>
              <a:gd name="T16" fmla="*/ 2147483647 w 1254"/>
              <a:gd name="T17" fmla="*/ 2147483647 h 1738"/>
              <a:gd name="T18" fmla="*/ 2147483647 w 1254"/>
              <a:gd name="T19" fmla="*/ 2147483647 h 1738"/>
              <a:gd name="T20" fmla="*/ 2147483647 w 1254"/>
              <a:gd name="T21" fmla="*/ 2147483647 h 1738"/>
              <a:gd name="T22" fmla="*/ 0 w 1254"/>
              <a:gd name="T23" fmla="*/ 2147483647 h 1738"/>
              <a:gd name="T24" fmla="*/ 0 w 1254"/>
              <a:gd name="T25" fmla="*/ 2147483647 h 1738"/>
              <a:gd name="T26" fmla="*/ 2147483647 w 1254"/>
              <a:gd name="T27" fmla="*/ 2147483647 h 1738"/>
              <a:gd name="T28" fmla="*/ 2147483647 w 1254"/>
              <a:gd name="T29" fmla="*/ 2147483647 h 1738"/>
              <a:gd name="T30" fmla="*/ 2147483647 w 1254"/>
              <a:gd name="T31" fmla="*/ 2147483647 h 1738"/>
              <a:gd name="T32" fmla="*/ 2147483647 w 1254"/>
              <a:gd name="T33" fmla="*/ 2147483647 h 1738"/>
              <a:gd name="T34" fmla="*/ 2147483647 w 1254"/>
              <a:gd name="T35" fmla="*/ 2147483647 h 1738"/>
              <a:gd name="T36" fmla="*/ 2147483647 w 1254"/>
              <a:gd name="T37" fmla="*/ 2147483647 h 1738"/>
              <a:gd name="T38" fmla="*/ 2147483647 w 1254"/>
              <a:gd name="T39" fmla="*/ 2147483647 h 1738"/>
              <a:gd name="T40" fmla="*/ 2147483647 w 1254"/>
              <a:gd name="T41" fmla="*/ 2147483647 h 1738"/>
              <a:gd name="T42" fmla="*/ 2147483647 w 1254"/>
              <a:gd name="T43" fmla="*/ 2147483647 h 1738"/>
              <a:gd name="T44" fmla="*/ 2147483647 w 1254"/>
              <a:gd name="T45" fmla="*/ 2147483647 h 1738"/>
              <a:gd name="T46" fmla="*/ 2147483647 w 1254"/>
              <a:gd name="T47" fmla="*/ 2147483647 h 1738"/>
              <a:gd name="T48" fmla="*/ 2147483647 w 1254"/>
              <a:gd name="T49" fmla="*/ 2147483647 h 1738"/>
              <a:gd name="T50" fmla="*/ 2147483647 w 1254"/>
              <a:gd name="T51" fmla="*/ 2147483647 h 1738"/>
              <a:gd name="T52" fmla="*/ 2147483647 w 1254"/>
              <a:gd name="T53" fmla="*/ 2147483647 h 1738"/>
              <a:gd name="T54" fmla="*/ 2147483647 w 1254"/>
              <a:gd name="T55" fmla="*/ 2147483647 h 1738"/>
              <a:gd name="T56" fmla="*/ 2147483647 w 1254"/>
              <a:gd name="T57" fmla="*/ 2147483647 h 1738"/>
              <a:gd name="T58" fmla="*/ 2147483647 w 1254"/>
              <a:gd name="T59" fmla="*/ 2147483647 h 1738"/>
              <a:gd name="T60" fmla="*/ 2147483647 w 1254"/>
              <a:gd name="T61" fmla="*/ 2147483647 h 1738"/>
              <a:gd name="T62" fmla="*/ 2147483647 w 1254"/>
              <a:gd name="T63" fmla="*/ 2147483647 h 1738"/>
              <a:gd name="T64" fmla="*/ 2147483647 w 1254"/>
              <a:gd name="T65" fmla="*/ 2147483647 h 1738"/>
              <a:gd name="T66" fmla="*/ 2147483647 w 1254"/>
              <a:gd name="T67" fmla="*/ 2147483647 h 1738"/>
              <a:gd name="T68" fmla="*/ 2147483647 w 1254"/>
              <a:gd name="T69" fmla="*/ 2147483647 h 1738"/>
              <a:gd name="T70" fmla="*/ 2147483647 w 1254"/>
              <a:gd name="T71" fmla="*/ 2147483647 h 1738"/>
              <a:gd name="T72" fmla="*/ 2147483647 w 1254"/>
              <a:gd name="T73" fmla="*/ 2147483647 h 1738"/>
              <a:gd name="T74" fmla="*/ 2147483647 w 1254"/>
              <a:gd name="T75" fmla="*/ 2147483647 h 1738"/>
              <a:gd name="T76" fmla="*/ 2147483647 w 1254"/>
              <a:gd name="T77" fmla="*/ 2147483647 h 1738"/>
              <a:gd name="T78" fmla="*/ 2147483647 w 1254"/>
              <a:gd name="T79" fmla="*/ 2147483647 h 1738"/>
              <a:gd name="T80" fmla="*/ 2147483647 w 1254"/>
              <a:gd name="T81" fmla="*/ 2147483647 h 1738"/>
              <a:gd name="T82" fmla="*/ 2147483647 w 1254"/>
              <a:gd name="T83" fmla="*/ 2147483647 h 1738"/>
              <a:gd name="T84" fmla="*/ 2147483647 w 1254"/>
              <a:gd name="T85" fmla="*/ 2147483647 h 1738"/>
              <a:gd name="T86" fmla="*/ 2147483647 w 1254"/>
              <a:gd name="T87" fmla="*/ 2147483647 h 1738"/>
              <a:gd name="T88" fmla="*/ 2147483647 w 1254"/>
              <a:gd name="T89" fmla="*/ 2147483647 h 1738"/>
              <a:gd name="T90" fmla="*/ 2147483647 w 1254"/>
              <a:gd name="T91" fmla="*/ 2147483647 h 1738"/>
              <a:gd name="T92" fmla="*/ 2147483647 w 1254"/>
              <a:gd name="T93" fmla="*/ 2147483647 h 1738"/>
              <a:gd name="T94" fmla="*/ 2147483647 w 1254"/>
              <a:gd name="T95" fmla="*/ 2147483647 h 1738"/>
              <a:gd name="T96" fmla="*/ 2147483647 w 1254"/>
              <a:gd name="T97" fmla="*/ 2147483647 h 1738"/>
              <a:gd name="T98" fmla="*/ 2147483647 w 1254"/>
              <a:gd name="T99" fmla="*/ 2147483647 h 1738"/>
              <a:gd name="T100" fmla="*/ 2147483647 w 1254"/>
              <a:gd name="T101" fmla="*/ 2147483647 h 1738"/>
              <a:gd name="T102" fmla="*/ 2147483647 w 1254"/>
              <a:gd name="T103" fmla="*/ 2147483647 h 1738"/>
              <a:gd name="T104" fmla="*/ 2147483647 w 1254"/>
              <a:gd name="T105" fmla="*/ 2147483647 h 1738"/>
              <a:gd name="T106" fmla="*/ 2147483647 w 1254"/>
              <a:gd name="T107" fmla="*/ 2147483647 h 173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254"/>
              <a:gd name="T163" fmla="*/ 0 h 1738"/>
              <a:gd name="T164" fmla="*/ 1254 w 1254"/>
              <a:gd name="T165" fmla="*/ 1738 h 1738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254" h="1738">
                <a:moveTo>
                  <a:pt x="1032" y="650"/>
                </a:moveTo>
                <a:lnTo>
                  <a:pt x="1032" y="482"/>
                </a:lnTo>
                <a:lnTo>
                  <a:pt x="1232" y="482"/>
                </a:lnTo>
                <a:lnTo>
                  <a:pt x="618" y="0"/>
                </a:lnTo>
                <a:lnTo>
                  <a:pt x="32" y="472"/>
                </a:lnTo>
                <a:lnTo>
                  <a:pt x="222" y="472"/>
                </a:lnTo>
                <a:lnTo>
                  <a:pt x="222" y="650"/>
                </a:lnTo>
                <a:lnTo>
                  <a:pt x="196" y="672"/>
                </a:lnTo>
                <a:lnTo>
                  <a:pt x="172" y="694"/>
                </a:lnTo>
                <a:lnTo>
                  <a:pt x="150" y="720"/>
                </a:lnTo>
                <a:lnTo>
                  <a:pt x="130" y="744"/>
                </a:lnTo>
                <a:lnTo>
                  <a:pt x="110" y="772"/>
                </a:lnTo>
                <a:lnTo>
                  <a:pt x="92" y="798"/>
                </a:lnTo>
                <a:lnTo>
                  <a:pt x="74" y="828"/>
                </a:lnTo>
                <a:lnTo>
                  <a:pt x="60" y="858"/>
                </a:lnTo>
                <a:lnTo>
                  <a:pt x="46" y="888"/>
                </a:lnTo>
                <a:lnTo>
                  <a:pt x="34" y="918"/>
                </a:lnTo>
                <a:lnTo>
                  <a:pt x="24" y="950"/>
                </a:lnTo>
                <a:lnTo>
                  <a:pt x="14" y="984"/>
                </a:lnTo>
                <a:lnTo>
                  <a:pt x="8" y="1018"/>
                </a:lnTo>
                <a:lnTo>
                  <a:pt x="4" y="1052"/>
                </a:lnTo>
                <a:lnTo>
                  <a:pt x="0" y="1086"/>
                </a:lnTo>
                <a:lnTo>
                  <a:pt x="0" y="1122"/>
                </a:lnTo>
                <a:lnTo>
                  <a:pt x="0" y="1152"/>
                </a:lnTo>
                <a:lnTo>
                  <a:pt x="2" y="1184"/>
                </a:lnTo>
                <a:lnTo>
                  <a:pt x="6" y="1216"/>
                </a:lnTo>
                <a:lnTo>
                  <a:pt x="12" y="1246"/>
                </a:lnTo>
                <a:lnTo>
                  <a:pt x="20" y="1276"/>
                </a:lnTo>
                <a:lnTo>
                  <a:pt x="28" y="1304"/>
                </a:lnTo>
                <a:lnTo>
                  <a:pt x="38" y="1334"/>
                </a:lnTo>
                <a:lnTo>
                  <a:pt x="48" y="1362"/>
                </a:lnTo>
                <a:lnTo>
                  <a:pt x="62" y="1388"/>
                </a:lnTo>
                <a:lnTo>
                  <a:pt x="76" y="1416"/>
                </a:lnTo>
                <a:lnTo>
                  <a:pt x="90" y="1442"/>
                </a:lnTo>
                <a:lnTo>
                  <a:pt x="106" y="1466"/>
                </a:lnTo>
                <a:lnTo>
                  <a:pt x="124" y="1490"/>
                </a:lnTo>
                <a:lnTo>
                  <a:pt x="142" y="1514"/>
                </a:lnTo>
                <a:lnTo>
                  <a:pt x="162" y="1536"/>
                </a:lnTo>
                <a:lnTo>
                  <a:pt x="184" y="1558"/>
                </a:lnTo>
                <a:lnTo>
                  <a:pt x="204" y="1578"/>
                </a:lnTo>
                <a:lnTo>
                  <a:pt x="228" y="1598"/>
                </a:lnTo>
                <a:lnTo>
                  <a:pt x="252" y="1616"/>
                </a:lnTo>
                <a:lnTo>
                  <a:pt x="276" y="1634"/>
                </a:lnTo>
                <a:lnTo>
                  <a:pt x="302" y="1650"/>
                </a:lnTo>
                <a:lnTo>
                  <a:pt x="328" y="1664"/>
                </a:lnTo>
                <a:lnTo>
                  <a:pt x="354" y="1678"/>
                </a:lnTo>
                <a:lnTo>
                  <a:pt x="382" y="1690"/>
                </a:lnTo>
                <a:lnTo>
                  <a:pt x="410" y="1702"/>
                </a:lnTo>
                <a:lnTo>
                  <a:pt x="440" y="1710"/>
                </a:lnTo>
                <a:lnTo>
                  <a:pt x="470" y="1720"/>
                </a:lnTo>
                <a:lnTo>
                  <a:pt x="500" y="1726"/>
                </a:lnTo>
                <a:lnTo>
                  <a:pt x="532" y="1732"/>
                </a:lnTo>
                <a:lnTo>
                  <a:pt x="562" y="1736"/>
                </a:lnTo>
                <a:lnTo>
                  <a:pt x="594" y="1738"/>
                </a:lnTo>
                <a:lnTo>
                  <a:pt x="626" y="1738"/>
                </a:lnTo>
                <a:lnTo>
                  <a:pt x="658" y="1738"/>
                </a:lnTo>
                <a:lnTo>
                  <a:pt x="690" y="1736"/>
                </a:lnTo>
                <a:lnTo>
                  <a:pt x="722" y="1732"/>
                </a:lnTo>
                <a:lnTo>
                  <a:pt x="754" y="1726"/>
                </a:lnTo>
                <a:lnTo>
                  <a:pt x="784" y="1720"/>
                </a:lnTo>
                <a:lnTo>
                  <a:pt x="814" y="1710"/>
                </a:lnTo>
                <a:lnTo>
                  <a:pt x="842" y="1702"/>
                </a:lnTo>
                <a:lnTo>
                  <a:pt x="870" y="1690"/>
                </a:lnTo>
                <a:lnTo>
                  <a:pt x="898" y="1678"/>
                </a:lnTo>
                <a:lnTo>
                  <a:pt x="926" y="1664"/>
                </a:lnTo>
                <a:lnTo>
                  <a:pt x="952" y="1650"/>
                </a:lnTo>
                <a:lnTo>
                  <a:pt x="978" y="1634"/>
                </a:lnTo>
                <a:lnTo>
                  <a:pt x="1002" y="1616"/>
                </a:lnTo>
                <a:lnTo>
                  <a:pt x="1026" y="1598"/>
                </a:lnTo>
                <a:lnTo>
                  <a:pt x="1048" y="1578"/>
                </a:lnTo>
                <a:lnTo>
                  <a:pt x="1070" y="1558"/>
                </a:lnTo>
                <a:lnTo>
                  <a:pt x="1092" y="1536"/>
                </a:lnTo>
                <a:lnTo>
                  <a:pt x="1110" y="1514"/>
                </a:lnTo>
                <a:lnTo>
                  <a:pt x="1130" y="1490"/>
                </a:lnTo>
                <a:lnTo>
                  <a:pt x="1146" y="1466"/>
                </a:lnTo>
                <a:lnTo>
                  <a:pt x="1164" y="1442"/>
                </a:lnTo>
                <a:lnTo>
                  <a:pt x="1178" y="1416"/>
                </a:lnTo>
                <a:lnTo>
                  <a:pt x="1192" y="1388"/>
                </a:lnTo>
                <a:lnTo>
                  <a:pt x="1204" y="1362"/>
                </a:lnTo>
                <a:lnTo>
                  <a:pt x="1216" y="1334"/>
                </a:lnTo>
                <a:lnTo>
                  <a:pt x="1226" y="1304"/>
                </a:lnTo>
                <a:lnTo>
                  <a:pt x="1234" y="1276"/>
                </a:lnTo>
                <a:lnTo>
                  <a:pt x="1242" y="1246"/>
                </a:lnTo>
                <a:lnTo>
                  <a:pt x="1246" y="1216"/>
                </a:lnTo>
                <a:lnTo>
                  <a:pt x="1250" y="1184"/>
                </a:lnTo>
                <a:lnTo>
                  <a:pt x="1254" y="1152"/>
                </a:lnTo>
                <a:lnTo>
                  <a:pt x="1254" y="1122"/>
                </a:lnTo>
                <a:lnTo>
                  <a:pt x="1254" y="1086"/>
                </a:lnTo>
                <a:lnTo>
                  <a:pt x="1250" y="1052"/>
                </a:lnTo>
                <a:lnTo>
                  <a:pt x="1246" y="1018"/>
                </a:lnTo>
                <a:lnTo>
                  <a:pt x="1238" y="984"/>
                </a:lnTo>
                <a:lnTo>
                  <a:pt x="1230" y="950"/>
                </a:lnTo>
                <a:lnTo>
                  <a:pt x="1220" y="918"/>
                </a:lnTo>
                <a:lnTo>
                  <a:pt x="1208" y="888"/>
                </a:lnTo>
                <a:lnTo>
                  <a:pt x="1194" y="856"/>
                </a:lnTo>
                <a:lnTo>
                  <a:pt x="1178" y="828"/>
                </a:lnTo>
                <a:lnTo>
                  <a:pt x="1162" y="798"/>
                </a:lnTo>
                <a:lnTo>
                  <a:pt x="1144" y="772"/>
                </a:lnTo>
                <a:lnTo>
                  <a:pt x="1124" y="744"/>
                </a:lnTo>
                <a:lnTo>
                  <a:pt x="1102" y="718"/>
                </a:lnTo>
                <a:lnTo>
                  <a:pt x="1080" y="694"/>
                </a:lnTo>
                <a:lnTo>
                  <a:pt x="1056" y="672"/>
                </a:lnTo>
                <a:lnTo>
                  <a:pt x="1032" y="65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D9F9C3"/>
              </a:gs>
            </a:gsLst>
            <a:lin ang="5400000" scaled="1"/>
          </a:gradFill>
          <a:ln w="12700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7" name="WordArt 21"/>
          <p:cNvSpPr>
            <a:spLocks noChangeAspect="1" noChangeArrowheads="1" noChangeShapeType="1" noTextEdit="1"/>
          </p:cNvSpPr>
          <p:nvPr/>
        </p:nvSpPr>
        <p:spPr bwMode="auto">
          <a:xfrm>
            <a:off x="2106464" y="2604865"/>
            <a:ext cx="166687" cy="280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36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6000"/>
                    </a:gs>
                    <a:gs pos="100000">
                      <a:srgbClr val="009A00"/>
                    </a:gs>
                  </a:gsLst>
                  <a:lin ang="5400000" scaled="1"/>
                </a:gradFill>
                <a:latin typeface="HY견고딕"/>
                <a:ea typeface="HY견고딕"/>
              </a:rPr>
              <a:t>4</a:t>
            </a:r>
            <a:endParaRPr lang="ko-KR" altLang="en-US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006000"/>
                  </a:gs>
                  <a:gs pos="100000">
                    <a:srgbClr val="009A00"/>
                  </a:gs>
                </a:gsLst>
                <a:lin ang="5400000" scaled="1"/>
              </a:gradFill>
              <a:latin typeface="HY견고딕"/>
              <a:ea typeface="HY견고딕"/>
            </a:endParaRPr>
          </a:p>
        </p:txBody>
      </p:sp>
      <p:grpSp>
        <p:nvGrpSpPr>
          <p:cNvPr id="8" name="Group 30"/>
          <p:cNvGrpSpPr>
            <a:grpSpLocks noChangeAspect="1"/>
          </p:cNvGrpSpPr>
          <p:nvPr/>
        </p:nvGrpSpPr>
        <p:grpSpPr bwMode="auto">
          <a:xfrm>
            <a:off x="1547664" y="1196752"/>
            <a:ext cx="1249362" cy="1249363"/>
            <a:chOff x="1398" y="2437"/>
            <a:chExt cx="714" cy="714"/>
          </a:xfrm>
        </p:grpSpPr>
        <p:sp>
          <p:nvSpPr>
            <p:cNvPr id="9" name="Oval 31"/>
            <p:cNvSpPr>
              <a:spLocks noChangeAspect="1" noChangeArrowheads="1"/>
            </p:cNvSpPr>
            <p:nvPr/>
          </p:nvSpPr>
          <p:spPr bwMode="gray">
            <a:xfrm>
              <a:off x="1398" y="2437"/>
              <a:ext cx="714" cy="714"/>
            </a:xfrm>
            <a:prstGeom prst="ellipse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10" name="Picture 32" descr="바코드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95" y="2743"/>
              <a:ext cx="81" cy="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" name="Group 33"/>
            <p:cNvGrpSpPr>
              <a:grpSpLocks noChangeAspect="1"/>
            </p:cNvGrpSpPr>
            <p:nvPr/>
          </p:nvGrpSpPr>
          <p:grpSpPr bwMode="auto">
            <a:xfrm>
              <a:off x="1434" y="2472"/>
              <a:ext cx="642" cy="644"/>
              <a:chOff x="1434" y="2472"/>
              <a:chExt cx="642" cy="644"/>
            </a:xfrm>
          </p:grpSpPr>
          <p:sp>
            <p:nvSpPr>
              <p:cNvPr id="12" name="Oval 34"/>
              <p:cNvSpPr>
                <a:spLocks noChangeAspect="1" noChangeArrowheads="1"/>
              </p:cNvSpPr>
              <p:nvPr/>
            </p:nvSpPr>
            <p:spPr bwMode="auto">
              <a:xfrm>
                <a:off x="1434" y="2472"/>
                <a:ext cx="642" cy="644"/>
              </a:xfrm>
              <a:prstGeom prst="ellipse">
                <a:avLst/>
              </a:prstGeom>
              <a:gradFill rotWithShape="1">
                <a:gsLst>
                  <a:gs pos="0">
                    <a:srgbClr val="6BE717"/>
                  </a:gs>
                  <a:gs pos="100000">
                    <a:srgbClr val="ABF27A"/>
                  </a:gs>
                </a:gsLst>
                <a:lin ang="5400000" scaled="1"/>
              </a:gradFill>
              <a:ln w="12700">
                <a:solidFill>
                  <a:srgbClr val="5CC61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" name="Oval 35"/>
              <p:cNvSpPr>
                <a:spLocks noChangeAspect="1" noChangeArrowheads="1"/>
              </p:cNvSpPr>
              <p:nvPr/>
            </p:nvSpPr>
            <p:spPr bwMode="auto">
              <a:xfrm>
                <a:off x="1478" y="2476"/>
                <a:ext cx="554" cy="534"/>
              </a:xfrm>
              <a:prstGeom prst="ellipse">
                <a:avLst/>
              </a:prstGeom>
              <a:gradFill rotWithShape="1">
                <a:gsLst>
                  <a:gs pos="0">
                    <a:srgbClr val="D3F8BA"/>
                  </a:gs>
                  <a:gs pos="100000">
                    <a:srgbClr val="A8F177"/>
                  </a:gs>
                </a:gsLst>
                <a:lin ang="5400000" scaled="1"/>
              </a:gradFill>
              <a:ln w="127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pic>
            <p:nvPicPr>
              <p:cNvPr id="14" name="Picture 36" descr="그림2 copy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8989" t="8932"/>
              <a:stretch>
                <a:fillRect/>
              </a:stretch>
            </p:blipFill>
            <p:spPr bwMode="auto">
              <a:xfrm>
                <a:off x="1650" y="2487"/>
                <a:ext cx="339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5" name="Text Box 45"/>
          <p:cNvSpPr txBox="1">
            <a:spLocks noChangeArrowheads="1"/>
          </p:cNvSpPr>
          <p:nvPr/>
        </p:nvSpPr>
        <p:spPr bwMode="auto">
          <a:xfrm>
            <a:off x="1475656" y="1628800"/>
            <a:ext cx="1423988" cy="338554"/>
          </a:xfrm>
          <a:prstGeom prst="rect">
            <a:avLst/>
          </a:prstGeom>
          <a:noFill/>
          <a:ln w="3175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ko-KR" altLang="en-US" sz="1600" dirty="0" smtClean="0">
                <a:solidFill>
                  <a:srgbClr val="0033CC"/>
                </a:solidFill>
                <a:latin typeface="HY헤드라인M" pitchFamily="18" charset="-127"/>
                <a:ea typeface="HY헤드라인M" pitchFamily="18" charset="-127"/>
              </a:rPr>
              <a:t>사회적 특성 </a:t>
            </a:r>
            <a:endParaRPr lang="en-US" altLang="ko-KR" sz="1600" dirty="0">
              <a:solidFill>
                <a:srgbClr val="0033CC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WordArt 18"/>
          <p:cNvSpPr>
            <a:spLocks noChangeAspect="1" noChangeArrowheads="1" noChangeShapeType="1" noTextEdit="1"/>
          </p:cNvSpPr>
          <p:nvPr/>
        </p:nvSpPr>
        <p:spPr bwMode="auto">
          <a:xfrm>
            <a:off x="6156176" y="2492896"/>
            <a:ext cx="169862" cy="282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36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245A29"/>
                    </a:gs>
                    <a:gs pos="100000">
                      <a:srgbClr val="327E39"/>
                    </a:gs>
                  </a:gsLst>
                  <a:lin ang="5400000" scaled="1"/>
                </a:gradFill>
                <a:latin typeface="HY견고딕"/>
                <a:ea typeface="HY견고딕"/>
              </a:rPr>
              <a:t>5</a:t>
            </a:r>
            <a:endParaRPr lang="ko-KR" altLang="en-US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245A29"/>
                  </a:gs>
                  <a:gs pos="100000">
                    <a:srgbClr val="327E39"/>
                  </a:gs>
                </a:gsLst>
                <a:lin ang="5400000" scaled="1"/>
              </a:gradFill>
              <a:latin typeface="HY견고딕"/>
              <a:ea typeface="HY견고딕"/>
            </a:endParaRPr>
          </a:p>
        </p:txBody>
      </p:sp>
      <p:grpSp>
        <p:nvGrpSpPr>
          <p:cNvPr id="18" name="Group 37"/>
          <p:cNvGrpSpPr>
            <a:grpSpLocks noChangeAspect="1"/>
          </p:cNvGrpSpPr>
          <p:nvPr/>
        </p:nvGrpSpPr>
        <p:grpSpPr bwMode="auto">
          <a:xfrm>
            <a:off x="5580112" y="1052736"/>
            <a:ext cx="1249363" cy="1249363"/>
            <a:chOff x="2380" y="1685"/>
            <a:chExt cx="714" cy="714"/>
          </a:xfrm>
        </p:grpSpPr>
        <p:sp>
          <p:nvSpPr>
            <p:cNvPr id="19" name="Oval 38"/>
            <p:cNvSpPr>
              <a:spLocks noChangeAspect="1" noChangeArrowheads="1"/>
            </p:cNvSpPr>
            <p:nvPr/>
          </p:nvSpPr>
          <p:spPr bwMode="gray">
            <a:xfrm>
              <a:off x="2380" y="1685"/>
              <a:ext cx="714" cy="714"/>
            </a:xfrm>
            <a:prstGeom prst="ellipse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20" name="Picture 39" descr="바코드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77" y="1991"/>
              <a:ext cx="81" cy="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1" name="Group 40"/>
            <p:cNvGrpSpPr>
              <a:grpSpLocks noChangeAspect="1"/>
            </p:cNvGrpSpPr>
            <p:nvPr/>
          </p:nvGrpSpPr>
          <p:grpSpPr bwMode="auto">
            <a:xfrm>
              <a:off x="2416" y="1720"/>
              <a:ext cx="642" cy="644"/>
              <a:chOff x="2416" y="1720"/>
              <a:chExt cx="642" cy="644"/>
            </a:xfrm>
          </p:grpSpPr>
          <p:sp>
            <p:nvSpPr>
              <p:cNvPr id="22" name="Oval 41"/>
              <p:cNvSpPr>
                <a:spLocks noChangeAspect="1" noChangeArrowheads="1"/>
              </p:cNvSpPr>
              <p:nvPr/>
            </p:nvSpPr>
            <p:spPr bwMode="auto">
              <a:xfrm>
                <a:off x="2416" y="1720"/>
                <a:ext cx="642" cy="644"/>
              </a:xfrm>
              <a:prstGeom prst="ellipse">
                <a:avLst/>
              </a:prstGeom>
              <a:gradFill rotWithShape="1">
                <a:gsLst>
                  <a:gs pos="0">
                    <a:srgbClr val="43C95D"/>
                  </a:gs>
                  <a:gs pos="100000">
                    <a:srgbClr val="8BDD9B"/>
                  </a:gs>
                </a:gsLst>
                <a:lin ang="5400000" scaled="1"/>
              </a:gradFill>
              <a:ln w="12700">
                <a:solidFill>
                  <a:srgbClr val="33B34B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3" name="Oval 42"/>
              <p:cNvSpPr>
                <a:spLocks noChangeAspect="1" noChangeArrowheads="1"/>
              </p:cNvSpPr>
              <p:nvPr/>
            </p:nvSpPr>
            <p:spPr bwMode="auto">
              <a:xfrm>
                <a:off x="2460" y="1724"/>
                <a:ext cx="554" cy="534"/>
              </a:xfrm>
              <a:prstGeom prst="ellipse">
                <a:avLst/>
              </a:prstGeom>
              <a:gradFill rotWithShape="1">
                <a:gsLst>
                  <a:gs pos="0">
                    <a:srgbClr val="C7EFCF"/>
                  </a:gs>
                  <a:gs pos="100000">
                    <a:srgbClr val="88DC98"/>
                  </a:gs>
                </a:gsLst>
                <a:lin ang="5400000" scaled="1"/>
              </a:gradFill>
              <a:ln w="127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pic>
            <p:nvPicPr>
              <p:cNvPr id="24" name="Picture 43" descr="그림2 copy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8989" t="8932"/>
              <a:stretch>
                <a:fillRect/>
              </a:stretch>
            </p:blipFill>
            <p:spPr bwMode="auto">
              <a:xfrm>
                <a:off x="2632" y="1735"/>
                <a:ext cx="339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6" name="TextBox 54"/>
          <p:cNvSpPr txBox="1">
            <a:spLocks noChangeArrowheads="1"/>
          </p:cNvSpPr>
          <p:nvPr/>
        </p:nvSpPr>
        <p:spPr bwMode="auto">
          <a:xfrm>
            <a:off x="1115616" y="3212976"/>
            <a:ext cx="214312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600" dirty="0">
                <a:solidFill>
                  <a:srgbClr val="FF0000"/>
                </a:solidFill>
              </a:rPr>
              <a:t>   </a:t>
            </a:r>
          </a:p>
          <a:p>
            <a:endParaRPr lang="en-US" altLang="ko-KR" sz="1600" dirty="0">
              <a:solidFill>
                <a:srgbClr val="FF0000"/>
              </a:solidFill>
            </a:endParaRPr>
          </a:p>
          <a:p>
            <a:endParaRPr lang="ko-KR" altLang="en-US" sz="1600" dirty="0">
              <a:solidFill>
                <a:srgbClr val="FF0000"/>
              </a:solidFill>
            </a:endParaRPr>
          </a:p>
          <a:p>
            <a:endParaRPr lang="ko-KR" altLang="en-US" dirty="0"/>
          </a:p>
        </p:txBody>
      </p:sp>
      <p:sp>
        <p:nvSpPr>
          <p:cNvPr id="27" name="TextBox 54"/>
          <p:cNvSpPr txBox="1">
            <a:spLocks noChangeArrowheads="1"/>
          </p:cNvSpPr>
          <p:nvPr/>
        </p:nvSpPr>
        <p:spPr bwMode="auto">
          <a:xfrm>
            <a:off x="1115616" y="3140968"/>
            <a:ext cx="2143125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600" dirty="0">
                <a:solidFill>
                  <a:srgbClr val="FF0000"/>
                </a:solidFill>
              </a:rPr>
              <a:t>   </a:t>
            </a:r>
            <a:endParaRPr lang="en-US" altLang="ko-KR" sz="1600" dirty="0" smtClean="0">
              <a:solidFill>
                <a:srgbClr val="FF0000"/>
              </a:solidFill>
            </a:endParaRPr>
          </a:p>
          <a:p>
            <a:r>
              <a:rPr lang="ko-KR" altLang="en-US" sz="1600" dirty="0" smtClean="0"/>
              <a:t>사회적 지지 </a:t>
            </a:r>
            <a:endParaRPr lang="en-US" altLang="ko-KR" sz="1600" dirty="0" smtClean="0"/>
          </a:p>
          <a:p>
            <a:r>
              <a:rPr lang="en-US" altLang="ko-KR" sz="1600" dirty="0" smtClean="0"/>
              <a:t>: Mitchell </a:t>
            </a:r>
            <a:r>
              <a:rPr lang="ko-KR" altLang="en-US" sz="1600" dirty="0" smtClean="0"/>
              <a:t>등</a:t>
            </a:r>
            <a:r>
              <a:rPr lang="en-US" altLang="ko-KR" sz="1600" dirty="0" smtClean="0"/>
              <a:t>(2003)</a:t>
            </a:r>
            <a:r>
              <a:rPr lang="ko-KR" altLang="en-US" sz="1600" dirty="0" smtClean="0"/>
              <a:t>이 개발한</a:t>
            </a:r>
            <a:endParaRPr lang="en-US" altLang="ko-KR" sz="1600" dirty="0" smtClean="0"/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 </a:t>
            </a:r>
            <a:r>
              <a:rPr lang="en-US" altLang="ko-KR" sz="1600" dirty="0" smtClean="0"/>
              <a:t>ENRICHED Social Support Inventory </a:t>
            </a:r>
          </a:p>
          <a:p>
            <a:r>
              <a:rPr lang="en-US" altLang="ko-KR" sz="1600" dirty="0" smtClean="0"/>
              <a:t>(ESSI)</a:t>
            </a:r>
          </a:p>
          <a:p>
            <a:endParaRPr lang="en-US" altLang="ko-KR" sz="1600" dirty="0" smtClean="0"/>
          </a:p>
          <a:p>
            <a:r>
              <a:rPr lang="en-US" altLang="ko-KR" sz="1600" dirty="0" err="1" smtClean="0"/>
              <a:t>Cronbach’s</a:t>
            </a:r>
            <a:r>
              <a:rPr lang="en-US" altLang="ko-KR" sz="1600" dirty="0" smtClean="0"/>
              <a:t> α= .90</a:t>
            </a:r>
          </a:p>
          <a:p>
            <a:endParaRPr lang="en-US" altLang="ko-KR" sz="1600" dirty="0">
              <a:solidFill>
                <a:srgbClr val="FF0000"/>
              </a:solidFill>
            </a:endParaRPr>
          </a:p>
        </p:txBody>
      </p:sp>
      <p:sp>
        <p:nvSpPr>
          <p:cNvPr id="28" name="TextBox 54"/>
          <p:cNvSpPr txBox="1">
            <a:spLocks noChangeArrowheads="1"/>
          </p:cNvSpPr>
          <p:nvPr/>
        </p:nvSpPr>
        <p:spPr bwMode="auto">
          <a:xfrm>
            <a:off x="5076056" y="2924944"/>
            <a:ext cx="230425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600" dirty="0">
                <a:solidFill>
                  <a:srgbClr val="FF0000"/>
                </a:solidFill>
              </a:rPr>
              <a:t>   </a:t>
            </a:r>
            <a:endParaRPr lang="en-US" altLang="ko-KR" sz="1600" dirty="0" smtClean="0">
              <a:solidFill>
                <a:srgbClr val="FF0000"/>
              </a:solidFill>
            </a:endParaRPr>
          </a:p>
          <a:p>
            <a:r>
              <a:rPr lang="ko-KR" altLang="en-US" sz="1600" dirty="0" smtClean="0"/>
              <a:t>생체전기저항분석법</a:t>
            </a:r>
            <a:r>
              <a:rPr lang="en-US" altLang="ko-KR" sz="1600" dirty="0" smtClean="0"/>
              <a:t>(BIA)</a:t>
            </a:r>
            <a:r>
              <a:rPr lang="ko-KR" altLang="en-US" sz="1600" dirty="0" smtClean="0"/>
              <a:t>의 </a:t>
            </a:r>
            <a:endParaRPr lang="en-US" altLang="ko-KR" sz="1600" dirty="0" smtClean="0"/>
          </a:p>
          <a:p>
            <a:r>
              <a:rPr lang="ko-KR" altLang="en-US" sz="1600" dirty="0" err="1" smtClean="0"/>
              <a:t>체성분계로</a:t>
            </a:r>
            <a:r>
              <a:rPr lang="ko-KR" altLang="en-US" sz="1600" dirty="0" smtClean="0"/>
              <a:t> 측정한</a:t>
            </a:r>
            <a:endParaRPr lang="en-US" altLang="ko-KR" sz="1600" dirty="0" smtClean="0"/>
          </a:p>
          <a:p>
            <a:r>
              <a:rPr lang="ko-KR" altLang="en-US" sz="1600" dirty="0" smtClean="0"/>
              <a:t>체수분율</a:t>
            </a:r>
            <a:r>
              <a:rPr lang="en-US" altLang="ko-KR" sz="1600" dirty="0" smtClean="0"/>
              <a:t>%</a:t>
            </a:r>
          </a:p>
          <a:p>
            <a:r>
              <a:rPr lang="en-US" altLang="ko-KR" sz="1600" dirty="0" smtClean="0"/>
              <a:t>(Total body water)</a:t>
            </a:r>
            <a:r>
              <a:rPr lang="ko-KR" altLang="en-US" sz="1600" dirty="0" smtClean="0"/>
              <a:t> </a:t>
            </a:r>
            <a:endParaRPr lang="en-US" altLang="ko-KR" sz="1600" dirty="0" smtClean="0"/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▣노인의 적정체수분율 </a:t>
            </a:r>
            <a:r>
              <a:rPr lang="en-US" altLang="ko-KR" sz="1600" dirty="0" smtClean="0"/>
              <a:t>(Wotton et al., 2008)</a:t>
            </a:r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 -</a:t>
            </a:r>
            <a:r>
              <a:rPr lang="ko-KR" altLang="en-US" sz="1600" dirty="0" smtClean="0"/>
              <a:t>남성노인 </a:t>
            </a:r>
            <a:r>
              <a:rPr lang="en-US" altLang="ko-KR" sz="1600" dirty="0" smtClean="0"/>
              <a:t>: 50~52% </a:t>
            </a:r>
          </a:p>
          <a:p>
            <a:r>
              <a:rPr lang="en-US" altLang="ko-KR" sz="1600" dirty="0" smtClean="0"/>
              <a:t> -</a:t>
            </a:r>
            <a:r>
              <a:rPr lang="ko-KR" altLang="en-US" sz="1600" dirty="0" smtClean="0"/>
              <a:t>여성노인 </a:t>
            </a:r>
            <a:r>
              <a:rPr lang="en-US" altLang="ko-KR" sz="1600" dirty="0" smtClean="0"/>
              <a:t>: 45~47% </a:t>
            </a:r>
          </a:p>
          <a:p>
            <a:endParaRPr lang="en-US" altLang="ko-KR" sz="1600" dirty="0" smtClean="0"/>
          </a:p>
          <a:p>
            <a:endParaRPr lang="en-US" altLang="ko-KR" sz="1600" dirty="0">
              <a:solidFill>
                <a:srgbClr val="FF0000"/>
              </a:solidFill>
            </a:endParaRPr>
          </a:p>
        </p:txBody>
      </p:sp>
      <p:sp>
        <p:nvSpPr>
          <p:cNvPr id="25" name="Text Box 46"/>
          <p:cNvSpPr txBox="1">
            <a:spLocks noChangeArrowheads="1"/>
          </p:cNvSpPr>
          <p:nvPr/>
        </p:nvSpPr>
        <p:spPr bwMode="auto">
          <a:xfrm>
            <a:off x="5652120" y="1412776"/>
            <a:ext cx="1120775" cy="584775"/>
          </a:xfrm>
          <a:prstGeom prst="rect">
            <a:avLst/>
          </a:prstGeom>
          <a:noFill/>
          <a:ln w="3175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ko-KR" altLang="en-US" sz="1600" dirty="0" err="1" smtClean="0">
                <a:solidFill>
                  <a:srgbClr val="0033CC"/>
                </a:solidFill>
                <a:latin typeface="HY헤드라인M" pitchFamily="18" charset="-127"/>
                <a:ea typeface="HY헤드라인M" pitchFamily="18" charset="-127"/>
              </a:rPr>
              <a:t>체수분</a:t>
            </a:r>
            <a:endParaRPr lang="en-US" altLang="ko-KR" sz="1600" dirty="0" smtClean="0">
              <a:solidFill>
                <a:srgbClr val="0033CC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ko-KR" altLang="en-US" sz="1600" dirty="0" smtClean="0">
                <a:solidFill>
                  <a:srgbClr val="0033CC"/>
                </a:solidFill>
                <a:latin typeface="HY헤드라인M" pitchFamily="18" charset="-127"/>
                <a:ea typeface="HY헤드라인M" pitchFamily="18" charset="-127"/>
              </a:rPr>
              <a:t>정도</a:t>
            </a:r>
            <a:endParaRPr lang="ko-KR" altLang="en-US" sz="1600" dirty="0">
              <a:solidFill>
                <a:srgbClr val="0033CC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/>
              <a:t>     연구 방법   </a:t>
            </a:r>
            <a:r>
              <a:rPr lang="en-US" altLang="ko-KR" sz="3200" dirty="0" smtClean="0"/>
              <a:t>: </a:t>
            </a:r>
            <a:r>
              <a:rPr lang="ko-KR" altLang="en-US" sz="3200" dirty="0" smtClean="0"/>
              <a:t>연구 변수   </a:t>
            </a:r>
            <a:endParaRPr lang="ko-KR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                    </a:t>
            </a:r>
            <a:r>
              <a:rPr lang="ko-KR" altLang="en-US" sz="3200" dirty="0" smtClean="0"/>
              <a:t>연구 방법 </a:t>
            </a:r>
            <a:endParaRPr lang="ko-KR" altLang="en-US" dirty="0"/>
          </a:p>
        </p:txBody>
      </p:sp>
      <p:sp>
        <p:nvSpPr>
          <p:cNvPr id="4" name="AutoShape 92"/>
          <p:cNvSpPr>
            <a:spLocks noChangeArrowheads="1"/>
          </p:cNvSpPr>
          <p:nvPr/>
        </p:nvSpPr>
        <p:spPr bwMode="gray">
          <a:xfrm>
            <a:off x="757856" y="958823"/>
            <a:ext cx="4827588" cy="530225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7ECEF6"/>
              </a:gs>
              <a:gs pos="100000">
                <a:srgbClr val="7ECEF6">
                  <a:gamma/>
                  <a:tint val="42353"/>
                  <a:invGamma/>
                  <a:alpha val="0"/>
                </a:srgb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 b="1">
              <a:latin typeface="+mn-ea"/>
            </a:endParaRPr>
          </a:p>
        </p:txBody>
      </p:sp>
      <p:sp>
        <p:nvSpPr>
          <p:cNvPr id="5" name="Oval 93"/>
          <p:cNvSpPr>
            <a:spLocks noChangeArrowheads="1"/>
          </p:cNvSpPr>
          <p:nvPr/>
        </p:nvSpPr>
        <p:spPr bwMode="gray">
          <a:xfrm>
            <a:off x="378443" y="958823"/>
            <a:ext cx="501650" cy="501650"/>
          </a:xfrm>
          <a:prstGeom prst="ellipse">
            <a:avLst/>
          </a:prstGeom>
          <a:gradFill rotWithShape="1">
            <a:gsLst>
              <a:gs pos="0">
                <a:srgbClr val="2CAFF0"/>
              </a:gs>
              <a:gs pos="50000">
                <a:srgbClr val="2CAFF0">
                  <a:gamma/>
                  <a:tint val="48627"/>
                  <a:invGamma/>
                </a:srgbClr>
              </a:gs>
              <a:gs pos="100000">
                <a:srgbClr val="2CAFF0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>
            <a:outerShdw dist="45791" dir="2021404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ko-KR" altLang="en-US" b="1">
              <a:latin typeface="+mn-ea"/>
            </a:endParaRPr>
          </a:p>
        </p:txBody>
      </p:sp>
      <p:sp>
        <p:nvSpPr>
          <p:cNvPr id="6" name="Oval 96"/>
          <p:cNvSpPr>
            <a:spLocks noChangeArrowheads="1"/>
          </p:cNvSpPr>
          <p:nvPr/>
        </p:nvSpPr>
        <p:spPr bwMode="gray">
          <a:xfrm>
            <a:off x="492743" y="1035023"/>
            <a:ext cx="254000" cy="254000"/>
          </a:xfrm>
          <a:prstGeom prst="ellipse">
            <a:avLst/>
          </a:prstGeom>
          <a:gradFill rotWithShape="1">
            <a:gsLst>
              <a:gs pos="0">
                <a:srgbClr val="E9940B">
                  <a:gamma/>
                  <a:tint val="0"/>
                  <a:invGamma/>
                </a:srgbClr>
              </a:gs>
              <a:gs pos="100000">
                <a:srgbClr val="E9940B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 b="1">
              <a:latin typeface="+mn-ea"/>
            </a:endParaRPr>
          </a:p>
        </p:txBody>
      </p:sp>
      <p:sp>
        <p:nvSpPr>
          <p:cNvPr id="8" name="Rectangle 98"/>
          <p:cNvSpPr>
            <a:spLocks noChangeArrowheads="1"/>
          </p:cNvSpPr>
          <p:nvPr/>
        </p:nvSpPr>
        <p:spPr bwMode="auto">
          <a:xfrm>
            <a:off x="1043608" y="958823"/>
            <a:ext cx="18517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자 </a:t>
            </a:r>
            <a:r>
              <a:rPr lang="ko-KR" altLang="en-US" sz="24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료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 분 석 </a:t>
            </a:r>
            <a:endParaRPr lang="en-US" altLang="ko-KR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ea"/>
            </a:endParaRPr>
          </a:p>
        </p:txBody>
      </p: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972170" y="4887913"/>
            <a:ext cx="7523162" cy="785812"/>
            <a:chOff x="335" y="890"/>
            <a:chExt cx="5063" cy="566"/>
          </a:xfrm>
        </p:grpSpPr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 flipV="1">
              <a:off x="335" y="890"/>
              <a:ext cx="5063" cy="566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100000">
                  <a:srgbClr val="EAEAEA"/>
                </a:gs>
              </a:gsLst>
              <a:lin ang="5400000" scaled="1"/>
            </a:gra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11" name="Picture 7" descr="바코드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51" y="1358"/>
              <a:ext cx="103" cy="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358" y="910"/>
              <a:ext cx="5016" cy="521"/>
            </a:xfrm>
            <a:custGeom>
              <a:avLst/>
              <a:gdLst>
                <a:gd name="T0" fmla="*/ 5446 w 3857"/>
                <a:gd name="T1" fmla="*/ 3 h 532"/>
                <a:gd name="T2" fmla="*/ 0 w 3857"/>
                <a:gd name="T3" fmla="*/ 396 h 532"/>
                <a:gd name="T4" fmla="*/ 152660 w 3857"/>
                <a:gd name="T5" fmla="*/ 397 h 532"/>
                <a:gd name="T6" fmla="*/ 152660 w 3857"/>
                <a:gd name="T7" fmla="*/ 0 h 532"/>
                <a:gd name="T8" fmla="*/ 5446 w 3857"/>
                <a:gd name="T9" fmla="*/ 3 h 5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57"/>
                <a:gd name="T16" fmla="*/ 0 h 532"/>
                <a:gd name="T17" fmla="*/ 3857 w 3857"/>
                <a:gd name="T18" fmla="*/ 532 h 5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57" h="532">
                  <a:moveTo>
                    <a:pt x="138" y="3"/>
                  </a:moveTo>
                  <a:lnTo>
                    <a:pt x="0" y="531"/>
                  </a:lnTo>
                  <a:lnTo>
                    <a:pt x="3857" y="532"/>
                  </a:lnTo>
                  <a:lnTo>
                    <a:pt x="3857" y="0"/>
                  </a:lnTo>
                  <a:lnTo>
                    <a:pt x="138" y="3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13" name="Group 9"/>
          <p:cNvGrpSpPr>
            <a:grpSpLocks/>
          </p:cNvGrpSpPr>
          <p:nvPr/>
        </p:nvGrpSpPr>
        <p:grpSpPr bwMode="auto">
          <a:xfrm>
            <a:off x="972170" y="3895725"/>
            <a:ext cx="7523162" cy="785813"/>
            <a:chOff x="335" y="890"/>
            <a:chExt cx="5063" cy="566"/>
          </a:xfrm>
        </p:grpSpPr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 flipV="1">
              <a:off x="335" y="890"/>
              <a:ext cx="5063" cy="566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100000">
                  <a:srgbClr val="EAEAEA"/>
                </a:gs>
              </a:gsLst>
              <a:lin ang="5400000" scaled="1"/>
            </a:gra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15" name="Picture 11" descr="바코드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51" y="1358"/>
              <a:ext cx="103" cy="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358" y="910"/>
              <a:ext cx="5016" cy="521"/>
            </a:xfrm>
            <a:custGeom>
              <a:avLst/>
              <a:gdLst>
                <a:gd name="T0" fmla="*/ 5446 w 3857"/>
                <a:gd name="T1" fmla="*/ 3 h 532"/>
                <a:gd name="T2" fmla="*/ 0 w 3857"/>
                <a:gd name="T3" fmla="*/ 396 h 532"/>
                <a:gd name="T4" fmla="*/ 152660 w 3857"/>
                <a:gd name="T5" fmla="*/ 397 h 532"/>
                <a:gd name="T6" fmla="*/ 152660 w 3857"/>
                <a:gd name="T7" fmla="*/ 0 h 532"/>
                <a:gd name="T8" fmla="*/ 5446 w 3857"/>
                <a:gd name="T9" fmla="*/ 3 h 5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57"/>
                <a:gd name="T16" fmla="*/ 0 h 532"/>
                <a:gd name="T17" fmla="*/ 3857 w 3857"/>
                <a:gd name="T18" fmla="*/ 532 h 5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57" h="532">
                  <a:moveTo>
                    <a:pt x="138" y="3"/>
                  </a:moveTo>
                  <a:lnTo>
                    <a:pt x="0" y="531"/>
                  </a:lnTo>
                  <a:lnTo>
                    <a:pt x="3857" y="532"/>
                  </a:lnTo>
                  <a:lnTo>
                    <a:pt x="3857" y="0"/>
                  </a:lnTo>
                  <a:lnTo>
                    <a:pt x="138" y="3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17" name="Group 13"/>
          <p:cNvGrpSpPr>
            <a:grpSpLocks/>
          </p:cNvGrpSpPr>
          <p:nvPr/>
        </p:nvGrpSpPr>
        <p:grpSpPr bwMode="auto">
          <a:xfrm>
            <a:off x="972170" y="2874963"/>
            <a:ext cx="7523162" cy="785812"/>
            <a:chOff x="335" y="890"/>
            <a:chExt cx="5063" cy="566"/>
          </a:xfrm>
        </p:grpSpPr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 flipV="1">
              <a:off x="335" y="890"/>
              <a:ext cx="5063" cy="566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100000">
                  <a:srgbClr val="EAEAEA"/>
                </a:gs>
              </a:gsLst>
              <a:lin ang="5400000" scaled="1"/>
            </a:gra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19" name="Picture 15" descr="바코드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51" y="1358"/>
              <a:ext cx="103" cy="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358" y="910"/>
              <a:ext cx="5016" cy="521"/>
            </a:xfrm>
            <a:custGeom>
              <a:avLst/>
              <a:gdLst>
                <a:gd name="T0" fmla="*/ 5446 w 3857"/>
                <a:gd name="T1" fmla="*/ 3 h 532"/>
                <a:gd name="T2" fmla="*/ 0 w 3857"/>
                <a:gd name="T3" fmla="*/ 396 h 532"/>
                <a:gd name="T4" fmla="*/ 152660 w 3857"/>
                <a:gd name="T5" fmla="*/ 397 h 532"/>
                <a:gd name="T6" fmla="*/ 152660 w 3857"/>
                <a:gd name="T7" fmla="*/ 0 h 532"/>
                <a:gd name="T8" fmla="*/ 5446 w 3857"/>
                <a:gd name="T9" fmla="*/ 3 h 5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57"/>
                <a:gd name="T16" fmla="*/ 0 h 532"/>
                <a:gd name="T17" fmla="*/ 3857 w 3857"/>
                <a:gd name="T18" fmla="*/ 532 h 5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57" h="532">
                  <a:moveTo>
                    <a:pt x="138" y="3"/>
                  </a:moveTo>
                  <a:lnTo>
                    <a:pt x="0" y="531"/>
                  </a:lnTo>
                  <a:lnTo>
                    <a:pt x="3857" y="532"/>
                  </a:lnTo>
                  <a:lnTo>
                    <a:pt x="3857" y="0"/>
                  </a:lnTo>
                  <a:lnTo>
                    <a:pt x="138" y="3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21" name="Group 17"/>
          <p:cNvGrpSpPr>
            <a:grpSpLocks/>
          </p:cNvGrpSpPr>
          <p:nvPr/>
        </p:nvGrpSpPr>
        <p:grpSpPr bwMode="auto">
          <a:xfrm>
            <a:off x="972170" y="2019300"/>
            <a:ext cx="7523162" cy="785813"/>
            <a:chOff x="335" y="890"/>
            <a:chExt cx="5063" cy="566"/>
          </a:xfrm>
        </p:grpSpPr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 flipV="1">
              <a:off x="335" y="890"/>
              <a:ext cx="5063" cy="566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100000">
                  <a:srgbClr val="EAEAEA"/>
                </a:gs>
              </a:gsLst>
              <a:lin ang="5400000" scaled="1"/>
            </a:gra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23" name="Picture 19" descr="바코드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51" y="1358"/>
              <a:ext cx="103" cy="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358" y="910"/>
              <a:ext cx="5016" cy="521"/>
            </a:xfrm>
            <a:custGeom>
              <a:avLst/>
              <a:gdLst>
                <a:gd name="T0" fmla="*/ 5446 w 3857"/>
                <a:gd name="T1" fmla="*/ 3 h 532"/>
                <a:gd name="T2" fmla="*/ 0 w 3857"/>
                <a:gd name="T3" fmla="*/ 396 h 532"/>
                <a:gd name="T4" fmla="*/ 152660 w 3857"/>
                <a:gd name="T5" fmla="*/ 397 h 532"/>
                <a:gd name="T6" fmla="*/ 152660 w 3857"/>
                <a:gd name="T7" fmla="*/ 0 h 532"/>
                <a:gd name="T8" fmla="*/ 5446 w 3857"/>
                <a:gd name="T9" fmla="*/ 3 h 5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57"/>
                <a:gd name="T16" fmla="*/ 0 h 532"/>
                <a:gd name="T17" fmla="*/ 3857 w 3857"/>
                <a:gd name="T18" fmla="*/ 532 h 5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57" h="532">
                  <a:moveTo>
                    <a:pt x="138" y="3"/>
                  </a:moveTo>
                  <a:lnTo>
                    <a:pt x="0" y="531"/>
                  </a:lnTo>
                  <a:lnTo>
                    <a:pt x="3857" y="532"/>
                  </a:lnTo>
                  <a:lnTo>
                    <a:pt x="3857" y="0"/>
                  </a:lnTo>
                  <a:lnTo>
                    <a:pt x="138" y="3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25" name="Group 21"/>
          <p:cNvGrpSpPr>
            <a:grpSpLocks/>
          </p:cNvGrpSpPr>
          <p:nvPr/>
        </p:nvGrpSpPr>
        <p:grpSpPr bwMode="auto">
          <a:xfrm>
            <a:off x="286370" y="1928813"/>
            <a:ext cx="1143000" cy="1016000"/>
            <a:chOff x="219" y="754"/>
            <a:chExt cx="886" cy="855"/>
          </a:xfrm>
        </p:grpSpPr>
        <p:pic>
          <p:nvPicPr>
            <p:cNvPr id="26" name="Picture 22" descr="그림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" y="1163"/>
              <a:ext cx="886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345" y="864"/>
              <a:ext cx="314" cy="600"/>
            </a:xfrm>
            <a:custGeom>
              <a:avLst/>
              <a:gdLst>
                <a:gd name="T0" fmla="*/ 0 w 248"/>
                <a:gd name="T1" fmla="*/ 0 h 435"/>
                <a:gd name="T2" fmla="*/ 6752 w 248"/>
                <a:gd name="T3" fmla="*/ 9817 h 435"/>
                <a:gd name="T4" fmla="*/ 6752 w 248"/>
                <a:gd name="T5" fmla="*/ 39247 h 435"/>
                <a:gd name="T6" fmla="*/ 501 w 248"/>
                <a:gd name="T7" fmla="*/ 29017 h 435"/>
                <a:gd name="T8" fmla="*/ 0 w 248"/>
                <a:gd name="T9" fmla="*/ 0 h 4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8"/>
                <a:gd name="T16" fmla="*/ 0 h 435"/>
                <a:gd name="T17" fmla="*/ 248 w 248"/>
                <a:gd name="T18" fmla="*/ 435 h 4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8" h="435">
                  <a:moveTo>
                    <a:pt x="0" y="0"/>
                  </a:moveTo>
                  <a:lnTo>
                    <a:pt x="248" y="109"/>
                  </a:lnTo>
                  <a:lnTo>
                    <a:pt x="248" y="435"/>
                  </a:lnTo>
                  <a:lnTo>
                    <a:pt x="18" y="32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A3E119"/>
                </a:gs>
                <a:gs pos="100000">
                  <a:srgbClr val="56AC00"/>
                </a:gs>
              </a:gsLst>
              <a:lin ang="18900000" scaled="1"/>
            </a:gradFill>
            <a:ln w="6350">
              <a:solidFill>
                <a:srgbClr val="56AC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659" y="861"/>
              <a:ext cx="349" cy="603"/>
            </a:xfrm>
            <a:custGeom>
              <a:avLst/>
              <a:gdLst>
                <a:gd name="T0" fmla="*/ 0 w 232"/>
                <a:gd name="T1" fmla="*/ 10070 h 437"/>
                <a:gd name="T2" fmla="*/ 0 w 232"/>
                <a:gd name="T3" fmla="*/ 39643 h 437"/>
                <a:gd name="T4" fmla="*/ 64114 w 232"/>
                <a:gd name="T5" fmla="*/ 29588 h 437"/>
                <a:gd name="T6" fmla="*/ 70493 w 232"/>
                <a:gd name="T7" fmla="*/ 0 h 437"/>
                <a:gd name="T8" fmla="*/ 0 w 232"/>
                <a:gd name="T9" fmla="*/ 10070 h 4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2"/>
                <a:gd name="T16" fmla="*/ 0 h 437"/>
                <a:gd name="T17" fmla="*/ 232 w 232"/>
                <a:gd name="T18" fmla="*/ 437 h 4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2" h="437">
                  <a:moveTo>
                    <a:pt x="0" y="111"/>
                  </a:moveTo>
                  <a:lnTo>
                    <a:pt x="0" y="437"/>
                  </a:lnTo>
                  <a:lnTo>
                    <a:pt x="211" y="326"/>
                  </a:lnTo>
                  <a:lnTo>
                    <a:pt x="232" y="0"/>
                  </a:lnTo>
                  <a:lnTo>
                    <a:pt x="0" y="111"/>
                  </a:lnTo>
                  <a:close/>
                </a:path>
              </a:pathLst>
            </a:custGeom>
            <a:gradFill rotWithShape="1">
              <a:gsLst>
                <a:gs pos="0">
                  <a:srgbClr val="A3E119"/>
                </a:gs>
                <a:gs pos="100000">
                  <a:srgbClr val="56AC00"/>
                </a:gs>
              </a:gsLst>
              <a:lin ang="18900000" scaled="1"/>
            </a:gradFill>
            <a:ln w="6350">
              <a:solidFill>
                <a:srgbClr val="56AC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346" y="754"/>
              <a:ext cx="662" cy="259"/>
            </a:xfrm>
            <a:custGeom>
              <a:avLst/>
              <a:gdLst>
                <a:gd name="T0" fmla="*/ 0 w 664"/>
                <a:gd name="T1" fmla="*/ 108 h 260"/>
                <a:gd name="T2" fmla="*/ 301 w 664"/>
                <a:gd name="T3" fmla="*/ 246 h 260"/>
                <a:gd name="T4" fmla="*/ 636 w 664"/>
                <a:gd name="T5" fmla="*/ 107 h 260"/>
                <a:gd name="T6" fmla="*/ 331 w 664"/>
                <a:gd name="T7" fmla="*/ 0 h 260"/>
                <a:gd name="T8" fmla="*/ 0 w 664"/>
                <a:gd name="T9" fmla="*/ 108 h 2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4"/>
                <a:gd name="T16" fmla="*/ 0 h 260"/>
                <a:gd name="T17" fmla="*/ 664 w 664"/>
                <a:gd name="T18" fmla="*/ 260 h 2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4" h="260">
                  <a:moveTo>
                    <a:pt x="0" y="108"/>
                  </a:moveTo>
                  <a:lnTo>
                    <a:pt x="315" y="260"/>
                  </a:lnTo>
                  <a:lnTo>
                    <a:pt x="664" y="107"/>
                  </a:lnTo>
                  <a:lnTo>
                    <a:pt x="345" y="0"/>
                  </a:lnTo>
                  <a:lnTo>
                    <a:pt x="0" y="108"/>
                  </a:lnTo>
                  <a:close/>
                </a:path>
              </a:pathLst>
            </a:custGeom>
            <a:gradFill rotWithShape="1">
              <a:gsLst>
                <a:gs pos="0">
                  <a:srgbClr val="56AC00"/>
                </a:gs>
                <a:gs pos="100000">
                  <a:srgbClr val="A3E119"/>
                </a:gs>
              </a:gsLst>
              <a:lin ang="5400000" scaled="1"/>
            </a:gradFill>
            <a:ln w="6350">
              <a:solidFill>
                <a:srgbClr val="56AC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351" y="858"/>
              <a:ext cx="651" cy="153"/>
            </a:xfrm>
            <a:custGeom>
              <a:avLst/>
              <a:gdLst>
                <a:gd name="T0" fmla="*/ 0 w 652"/>
                <a:gd name="T1" fmla="*/ 1 h 152"/>
                <a:gd name="T2" fmla="*/ 313 w 652"/>
                <a:gd name="T3" fmla="*/ 166 h 152"/>
                <a:gd name="T4" fmla="*/ 638 w 652"/>
                <a:gd name="T5" fmla="*/ 0 h 152"/>
                <a:gd name="T6" fmla="*/ 0 w 652"/>
                <a:gd name="T7" fmla="*/ 1 h 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52"/>
                <a:gd name="T14" fmla="*/ 652 w 652"/>
                <a:gd name="T15" fmla="*/ 152 h 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52">
                  <a:moveTo>
                    <a:pt x="0" y="1"/>
                  </a:moveTo>
                  <a:lnTo>
                    <a:pt x="313" y="152"/>
                  </a:lnTo>
                  <a:lnTo>
                    <a:pt x="652" y="0"/>
                  </a:lnTo>
                  <a:lnTo>
                    <a:pt x="0" y="1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31" name="WordArt 28"/>
          <p:cNvSpPr>
            <a:spLocks noChangeAspect="1" noChangeArrowheads="1" noChangeShapeType="1" noTextEdit="1"/>
          </p:cNvSpPr>
          <p:nvPr/>
        </p:nvSpPr>
        <p:spPr bwMode="auto">
          <a:xfrm>
            <a:off x="572120" y="2303463"/>
            <a:ext cx="93662" cy="196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36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HY견고딕"/>
                <a:ea typeface="HY견고딕"/>
              </a:rPr>
              <a:t>1</a:t>
            </a:r>
            <a:endParaRPr lang="ko-KR" altLang="en-US" sz="36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HY견고딕"/>
              <a:ea typeface="HY견고딕"/>
            </a:endParaRPr>
          </a:p>
        </p:txBody>
      </p:sp>
      <p:grpSp>
        <p:nvGrpSpPr>
          <p:cNvPr id="32" name="Group 32"/>
          <p:cNvGrpSpPr>
            <a:grpSpLocks/>
          </p:cNvGrpSpPr>
          <p:nvPr/>
        </p:nvGrpSpPr>
        <p:grpSpPr bwMode="auto">
          <a:xfrm>
            <a:off x="476870" y="2857500"/>
            <a:ext cx="885825" cy="890588"/>
            <a:chOff x="345" y="1567"/>
            <a:chExt cx="663" cy="710"/>
          </a:xfrm>
        </p:grpSpPr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345" y="1677"/>
              <a:ext cx="314" cy="600"/>
            </a:xfrm>
            <a:custGeom>
              <a:avLst/>
              <a:gdLst>
                <a:gd name="T0" fmla="*/ 0 w 248"/>
                <a:gd name="T1" fmla="*/ 0 h 435"/>
                <a:gd name="T2" fmla="*/ 6752 w 248"/>
                <a:gd name="T3" fmla="*/ 9817 h 435"/>
                <a:gd name="T4" fmla="*/ 6752 w 248"/>
                <a:gd name="T5" fmla="*/ 39247 h 435"/>
                <a:gd name="T6" fmla="*/ 501 w 248"/>
                <a:gd name="T7" fmla="*/ 29017 h 435"/>
                <a:gd name="T8" fmla="*/ 0 w 248"/>
                <a:gd name="T9" fmla="*/ 0 h 4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8"/>
                <a:gd name="T16" fmla="*/ 0 h 435"/>
                <a:gd name="T17" fmla="*/ 248 w 248"/>
                <a:gd name="T18" fmla="*/ 435 h 4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8" h="435">
                  <a:moveTo>
                    <a:pt x="0" y="0"/>
                  </a:moveTo>
                  <a:lnTo>
                    <a:pt x="248" y="109"/>
                  </a:lnTo>
                  <a:lnTo>
                    <a:pt x="248" y="435"/>
                  </a:lnTo>
                  <a:lnTo>
                    <a:pt x="18" y="32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61DC44"/>
                </a:gs>
                <a:gs pos="100000">
                  <a:srgbClr val="369F1D"/>
                </a:gs>
              </a:gsLst>
              <a:lin ang="18900000" scaled="1"/>
            </a:gradFill>
            <a:ln w="6350">
              <a:solidFill>
                <a:srgbClr val="369F1D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659" y="1674"/>
              <a:ext cx="349" cy="603"/>
            </a:xfrm>
            <a:custGeom>
              <a:avLst/>
              <a:gdLst>
                <a:gd name="T0" fmla="*/ 0 w 232"/>
                <a:gd name="T1" fmla="*/ 10070 h 437"/>
                <a:gd name="T2" fmla="*/ 0 w 232"/>
                <a:gd name="T3" fmla="*/ 39643 h 437"/>
                <a:gd name="T4" fmla="*/ 64114 w 232"/>
                <a:gd name="T5" fmla="*/ 29588 h 437"/>
                <a:gd name="T6" fmla="*/ 70493 w 232"/>
                <a:gd name="T7" fmla="*/ 0 h 437"/>
                <a:gd name="T8" fmla="*/ 0 w 232"/>
                <a:gd name="T9" fmla="*/ 10070 h 4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2"/>
                <a:gd name="T16" fmla="*/ 0 h 437"/>
                <a:gd name="T17" fmla="*/ 232 w 232"/>
                <a:gd name="T18" fmla="*/ 437 h 4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2" h="437">
                  <a:moveTo>
                    <a:pt x="0" y="111"/>
                  </a:moveTo>
                  <a:lnTo>
                    <a:pt x="0" y="437"/>
                  </a:lnTo>
                  <a:lnTo>
                    <a:pt x="211" y="326"/>
                  </a:lnTo>
                  <a:lnTo>
                    <a:pt x="232" y="0"/>
                  </a:lnTo>
                  <a:lnTo>
                    <a:pt x="0" y="111"/>
                  </a:lnTo>
                  <a:close/>
                </a:path>
              </a:pathLst>
            </a:custGeom>
            <a:gradFill rotWithShape="1">
              <a:gsLst>
                <a:gs pos="0">
                  <a:srgbClr val="61DC44"/>
                </a:gs>
                <a:gs pos="100000">
                  <a:srgbClr val="369F1D"/>
                </a:gs>
              </a:gsLst>
              <a:lin ang="18900000" scaled="1"/>
            </a:gradFill>
            <a:ln w="6350">
              <a:solidFill>
                <a:srgbClr val="369F1D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346" y="1567"/>
              <a:ext cx="662" cy="259"/>
            </a:xfrm>
            <a:custGeom>
              <a:avLst/>
              <a:gdLst>
                <a:gd name="T0" fmla="*/ 0 w 664"/>
                <a:gd name="T1" fmla="*/ 108 h 260"/>
                <a:gd name="T2" fmla="*/ 301 w 664"/>
                <a:gd name="T3" fmla="*/ 246 h 260"/>
                <a:gd name="T4" fmla="*/ 636 w 664"/>
                <a:gd name="T5" fmla="*/ 107 h 260"/>
                <a:gd name="T6" fmla="*/ 331 w 664"/>
                <a:gd name="T7" fmla="*/ 0 h 260"/>
                <a:gd name="T8" fmla="*/ 0 w 664"/>
                <a:gd name="T9" fmla="*/ 108 h 2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4"/>
                <a:gd name="T16" fmla="*/ 0 h 260"/>
                <a:gd name="T17" fmla="*/ 664 w 664"/>
                <a:gd name="T18" fmla="*/ 260 h 2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4" h="260">
                  <a:moveTo>
                    <a:pt x="0" y="108"/>
                  </a:moveTo>
                  <a:lnTo>
                    <a:pt x="315" y="260"/>
                  </a:lnTo>
                  <a:lnTo>
                    <a:pt x="664" y="107"/>
                  </a:lnTo>
                  <a:lnTo>
                    <a:pt x="345" y="0"/>
                  </a:lnTo>
                  <a:lnTo>
                    <a:pt x="0" y="108"/>
                  </a:lnTo>
                  <a:close/>
                </a:path>
              </a:pathLst>
            </a:custGeom>
            <a:gradFill rotWithShape="1">
              <a:gsLst>
                <a:gs pos="0">
                  <a:srgbClr val="369F1D"/>
                </a:gs>
                <a:gs pos="100000">
                  <a:srgbClr val="61DC44"/>
                </a:gs>
              </a:gsLst>
              <a:lin ang="5400000" scaled="1"/>
            </a:gradFill>
            <a:ln w="6350">
              <a:solidFill>
                <a:srgbClr val="1BA128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351" y="1671"/>
              <a:ext cx="651" cy="153"/>
            </a:xfrm>
            <a:custGeom>
              <a:avLst/>
              <a:gdLst>
                <a:gd name="T0" fmla="*/ 0 w 652"/>
                <a:gd name="T1" fmla="*/ 1 h 152"/>
                <a:gd name="T2" fmla="*/ 313 w 652"/>
                <a:gd name="T3" fmla="*/ 166 h 152"/>
                <a:gd name="T4" fmla="*/ 638 w 652"/>
                <a:gd name="T5" fmla="*/ 0 h 152"/>
                <a:gd name="T6" fmla="*/ 0 w 652"/>
                <a:gd name="T7" fmla="*/ 1 h 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52"/>
                <a:gd name="T14" fmla="*/ 652 w 652"/>
                <a:gd name="T15" fmla="*/ 152 h 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52">
                  <a:moveTo>
                    <a:pt x="0" y="1"/>
                  </a:moveTo>
                  <a:lnTo>
                    <a:pt x="313" y="152"/>
                  </a:lnTo>
                  <a:lnTo>
                    <a:pt x="652" y="0"/>
                  </a:lnTo>
                  <a:lnTo>
                    <a:pt x="0" y="1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37" name="WordArt 39"/>
          <p:cNvSpPr>
            <a:spLocks noChangeAspect="1" noChangeArrowheads="1" noChangeShapeType="1" noTextEdit="1"/>
          </p:cNvSpPr>
          <p:nvPr/>
        </p:nvSpPr>
        <p:spPr bwMode="auto">
          <a:xfrm>
            <a:off x="608632" y="3262313"/>
            <a:ext cx="127000" cy="20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36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HY견고딕"/>
                <a:ea typeface="HY견고딕"/>
              </a:rPr>
              <a:t>2</a:t>
            </a:r>
            <a:endParaRPr lang="ko-KR" altLang="en-US" sz="36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HY견고딕"/>
              <a:ea typeface="HY견고딕"/>
            </a:endParaRPr>
          </a:p>
        </p:txBody>
      </p:sp>
      <p:grpSp>
        <p:nvGrpSpPr>
          <p:cNvPr id="38" name="Group 41"/>
          <p:cNvGrpSpPr>
            <a:grpSpLocks/>
          </p:cNvGrpSpPr>
          <p:nvPr/>
        </p:nvGrpSpPr>
        <p:grpSpPr bwMode="auto">
          <a:xfrm>
            <a:off x="276845" y="3867150"/>
            <a:ext cx="1184275" cy="1062038"/>
            <a:chOff x="219" y="2377"/>
            <a:chExt cx="886" cy="846"/>
          </a:xfrm>
        </p:grpSpPr>
        <p:pic>
          <p:nvPicPr>
            <p:cNvPr id="39" name="Picture 42" descr="그림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" y="2776"/>
              <a:ext cx="886" cy="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Freeform 43"/>
            <p:cNvSpPr>
              <a:spLocks/>
            </p:cNvSpPr>
            <p:nvPr/>
          </p:nvSpPr>
          <p:spPr bwMode="auto">
            <a:xfrm>
              <a:off x="345" y="2487"/>
              <a:ext cx="314" cy="600"/>
            </a:xfrm>
            <a:custGeom>
              <a:avLst/>
              <a:gdLst>
                <a:gd name="T0" fmla="*/ 0 w 248"/>
                <a:gd name="T1" fmla="*/ 0 h 435"/>
                <a:gd name="T2" fmla="*/ 6752 w 248"/>
                <a:gd name="T3" fmla="*/ 9817 h 435"/>
                <a:gd name="T4" fmla="*/ 6752 w 248"/>
                <a:gd name="T5" fmla="*/ 39247 h 435"/>
                <a:gd name="T6" fmla="*/ 501 w 248"/>
                <a:gd name="T7" fmla="*/ 29017 h 435"/>
                <a:gd name="T8" fmla="*/ 0 w 248"/>
                <a:gd name="T9" fmla="*/ 0 h 4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8"/>
                <a:gd name="T16" fmla="*/ 0 h 435"/>
                <a:gd name="T17" fmla="*/ 248 w 248"/>
                <a:gd name="T18" fmla="*/ 435 h 4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8" h="435">
                  <a:moveTo>
                    <a:pt x="0" y="0"/>
                  </a:moveTo>
                  <a:lnTo>
                    <a:pt x="248" y="109"/>
                  </a:lnTo>
                  <a:lnTo>
                    <a:pt x="248" y="435"/>
                  </a:lnTo>
                  <a:lnTo>
                    <a:pt x="18" y="32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41BF5F"/>
                </a:gs>
                <a:gs pos="100000">
                  <a:srgbClr val="28723A"/>
                </a:gs>
              </a:gsLst>
              <a:lin ang="18900000" scaled="1"/>
            </a:gradFill>
            <a:ln w="6350">
              <a:solidFill>
                <a:srgbClr val="28723A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1" name="Freeform 44"/>
            <p:cNvSpPr>
              <a:spLocks/>
            </p:cNvSpPr>
            <p:nvPr/>
          </p:nvSpPr>
          <p:spPr bwMode="auto">
            <a:xfrm>
              <a:off x="659" y="2484"/>
              <a:ext cx="349" cy="603"/>
            </a:xfrm>
            <a:custGeom>
              <a:avLst/>
              <a:gdLst>
                <a:gd name="T0" fmla="*/ 0 w 232"/>
                <a:gd name="T1" fmla="*/ 10070 h 437"/>
                <a:gd name="T2" fmla="*/ 0 w 232"/>
                <a:gd name="T3" fmla="*/ 39643 h 437"/>
                <a:gd name="T4" fmla="*/ 64114 w 232"/>
                <a:gd name="T5" fmla="*/ 29588 h 437"/>
                <a:gd name="T6" fmla="*/ 70493 w 232"/>
                <a:gd name="T7" fmla="*/ 0 h 437"/>
                <a:gd name="T8" fmla="*/ 0 w 232"/>
                <a:gd name="T9" fmla="*/ 10070 h 4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2"/>
                <a:gd name="T16" fmla="*/ 0 h 437"/>
                <a:gd name="T17" fmla="*/ 232 w 232"/>
                <a:gd name="T18" fmla="*/ 437 h 4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2" h="437">
                  <a:moveTo>
                    <a:pt x="0" y="111"/>
                  </a:moveTo>
                  <a:lnTo>
                    <a:pt x="0" y="437"/>
                  </a:lnTo>
                  <a:lnTo>
                    <a:pt x="211" y="326"/>
                  </a:lnTo>
                  <a:lnTo>
                    <a:pt x="232" y="0"/>
                  </a:lnTo>
                  <a:lnTo>
                    <a:pt x="0" y="111"/>
                  </a:lnTo>
                  <a:close/>
                </a:path>
              </a:pathLst>
            </a:custGeom>
            <a:gradFill rotWithShape="1">
              <a:gsLst>
                <a:gs pos="0">
                  <a:srgbClr val="41BF5F"/>
                </a:gs>
                <a:gs pos="100000">
                  <a:srgbClr val="28723A"/>
                </a:gs>
              </a:gsLst>
              <a:lin ang="18900000" scaled="1"/>
            </a:gradFill>
            <a:ln w="6350">
              <a:solidFill>
                <a:srgbClr val="28723A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2" name="Freeform 45"/>
            <p:cNvSpPr>
              <a:spLocks/>
            </p:cNvSpPr>
            <p:nvPr/>
          </p:nvSpPr>
          <p:spPr bwMode="auto">
            <a:xfrm>
              <a:off x="346" y="2377"/>
              <a:ext cx="662" cy="259"/>
            </a:xfrm>
            <a:custGeom>
              <a:avLst/>
              <a:gdLst>
                <a:gd name="T0" fmla="*/ 0 w 664"/>
                <a:gd name="T1" fmla="*/ 108 h 260"/>
                <a:gd name="T2" fmla="*/ 301 w 664"/>
                <a:gd name="T3" fmla="*/ 246 h 260"/>
                <a:gd name="T4" fmla="*/ 636 w 664"/>
                <a:gd name="T5" fmla="*/ 107 h 260"/>
                <a:gd name="T6" fmla="*/ 331 w 664"/>
                <a:gd name="T7" fmla="*/ 0 h 260"/>
                <a:gd name="T8" fmla="*/ 0 w 664"/>
                <a:gd name="T9" fmla="*/ 108 h 2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4"/>
                <a:gd name="T16" fmla="*/ 0 h 260"/>
                <a:gd name="T17" fmla="*/ 664 w 664"/>
                <a:gd name="T18" fmla="*/ 260 h 2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4" h="260">
                  <a:moveTo>
                    <a:pt x="0" y="108"/>
                  </a:moveTo>
                  <a:lnTo>
                    <a:pt x="315" y="260"/>
                  </a:lnTo>
                  <a:lnTo>
                    <a:pt x="664" y="107"/>
                  </a:lnTo>
                  <a:lnTo>
                    <a:pt x="345" y="0"/>
                  </a:lnTo>
                  <a:lnTo>
                    <a:pt x="0" y="108"/>
                  </a:lnTo>
                  <a:close/>
                </a:path>
              </a:pathLst>
            </a:custGeom>
            <a:gradFill rotWithShape="1">
              <a:gsLst>
                <a:gs pos="0">
                  <a:srgbClr val="28723A"/>
                </a:gs>
                <a:gs pos="100000">
                  <a:srgbClr val="41BF5F"/>
                </a:gs>
              </a:gsLst>
              <a:lin ang="5400000" scaled="1"/>
            </a:gradFill>
            <a:ln w="6350">
              <a:solidFill>
                <a:srgbClr val="28723A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3" name="Freeform 46"/>
            <p:cNvSpPr>
              <a:spLocks/>
            </p:cNvSpPr>
            <p:nvPr/>
          </p:nvSpPr>
          <p:spPr bwMode="auto">
            <a:xfrm>
              <a:off x="351" y="2481"/>
              <a:ext cx="651" cy="153"/>
            </a:xfrm>
            <a:custGeom>
              <a:avLst/>
              <a:gdLst>
                <a:gd name="T0" fmla="*/ 0 w 652"/>
                <a:gd name="T1" fmla="*/ 1 h 152"/>
                <a:gd name="T2" fmla="*/ 313 w 652"/>
                <a:gd name="T3" fmla="*/ 166 h 152"/>
                <a:gd name="T4" fmla="*/ 638 w 652"/>
                <a:gd name="T5" fmla="*/ 0 h 152"/>
                <a:gd name="T6" fmla="*/ 0 w 652"/>
                <a:gd name="T7" fmla="*/ 1 h 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52"/>
                <a:gd name="T14" fmla="*/ 652 w 652"/>
                <a:gd name="T15" fmla="*/ 152 h 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52">
                  <a:moveTo>
                    <a:pt x="0" y="1"/>
                  </a:moveTo>
                  <a:lnTo>
                    <a:pt x="313" y="152"/>
                  </a:lnTo>
                  <a:lnTo>
                    <a:pt x="652" y="0"/>
                  </a:lnTo>
                  <a:lnTo>
                    <a:pt x="0" y="1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44" name="WordArt 49"/>
          <p:cNvSpPr>
            <a:spLocks noChangeAspect="1" noChangeArrowheads="1" noChangeShapeType="1" noTextEdit="1"/>
          </p:cNvSpPr>
          <p:nvPr/>
        </p:nvSpPr>
        <p:spPr bwMode="auto">
          <a:xfrm>
            <a:off x="608632" y="4271963"/>
            <a:ext cx="130175" cy="20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36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HY견고딕"/>
                <a:ea typeface="HY견고딕"/>
              </a:rPr>
              <a:t>3</a:t>
            </a:r>
            <a:endParaRPr lang="ko-KR" altLang="en-US" sz="36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HY견고딕"/>
              <a:ea typeface="HY견고딕"/>
            </a:endParaRPr>
          </a:p>
        </p:txBody>
      </p:sp>
      <p:grpSp>
        <p:nvGrpSpPr>
          <p:cNvPr id="45" name="Group 51"/>
          <p:cNvGrpSpPr>
            <a:grpSpLocks/>
          </p:cNvGrpSpPr>
          <p:nvPr/>
        </p:nvGrpSpPr>
        <p:grpSpPr bwMode="auto">
          <a:xfrm>
            <a:off x="276845" y="4857750"/>
            <a:ext cx="1184275" cy="1071563"/>
            <a:chOff x="219" y="3180"/>
            <a:chExt cx="886" cy="854"/>
          </a:xfrm>
        </p:grpSpPr>
        <p:pic>
          <p:nvPicPr>
            <p:cNvPr id="46" name="Picture 52" descr="그림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" y="3588"/>
              <a:ext cx="886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345" y="3290"/>
              <a:ext cx="314" cy="600"/>
            </a:xfrm>
            <a:custGeom>
              <a:avLst/>
              <a:gdLst>
                <a:gd name="T0" fmla="*/ 0 w 248"/>
                <a:gd name="T1" fmla="*/ 0 h 435"/>
                <a:gd name="T2" fmla="*/ 6752 w 248"/>
                <a:gd name="T3" fmla="*/ 9817 h 435"/>
                <a:gd name="T4" fmla="*/ 6752 w 248"/>
                <a:gd name="T5" fmla="*/ 39247 h 435"/>
                <a:gd name="T6" fmla="*/ 501 w 248"/>
                <a:gd name="T7" fmla="*/ 29017 h 435"/>
                <a:gd name="T8" fmla="*/ 0 w 248"/>
                <a:gd name="T9" fmla="*/ 0 h 4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8"/>
                <a:gd name="T16" fmla="*/ 0 h 435"/>
                <a:gd name="T17" fmla="*/ 248 w 248"/>
                <a:gd name="T18" fmla="*/ 435 h 4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8" h="435">
                  <a:moveTo>
                    <a:pt x="0" y="0"/>
                  </a:moveTo>
                  <a:lnTo>
                    <a:pt x="248" y="109"/>
                  </a:lnTo>
                  <a:lnTo>
                    <a:pt x="248" y="435"/>
                  </a:lnTo>
                  <a:lnTo>
                    <a:pt x="18" y="32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46AC94"/>
                </a:gs>
                <a:gs pos="100000">
                  <a:srgbClr val="245A4D"/>
                </a:gs>
              </a:gsLst>
              <a:lin ang="18900000" scaled="1"/>
            </a:gradFill>
            <a:ln w="6350">
              <a:solidFill>
                <a:srgbClr val="245A4D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659" y="3287"/>
              <a:ext cx="349" cy="603"/>
            </a:xfrm>
            <a:custGeom>
              <a:avLst/>
              <a:gdLst>
                <a:gd name="T0" fmla="*/ 0 w 232"/>
                <a:gd name="T1" fmla="*/ 10070 h 437"/>
                <a:gd name="T2" fmla="*/ 0 w 232"/>
                <a:gd name="T3" fmla="*/ 39643 h 437"/>
                <a:gd name="T4" fmla="*/ 64114 w 232"/>
                <a:gd name="T5" fmla="*/ 29588 h 437"/>
                <a:gd name="T6" fmla="*/ 70493 w 232"/>
                <a:gd name="T7" fmla="*/ 0 h 437"/>
                <a:gd name="T8" fmla="*/ 0 w 232"/>
                <a:gd name="T9" fmla="*/ 10070 h 4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2"/>
                <a:gd name="T16" fmla="*/ 0 h 437"/>
                <a:gd name="T17" fmla="*/ 232 w 232"/>
                <a:gd name="T18" fmla="*/ 437 h 4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2" h="437">
                  <a:moveTo>
                    <a:pt x="0" y="111"/>
                  </a:moveTo>
                  <a:lnTo>
                    <a:pt x="0" y="437"/>
                  </a:lnTo>
                  <a:lnTo>
                    <a:pt x="211" y="326"/>
                  </a:lnTo>
                  <a:lnTo>
                    <a:pt x="232" y="0"/>
                  </a:lnTo>
                  <a:lnTo>
                    <a:pt x="0" y="111"/>
                  </a:lnTo>
                  <a:close/>
                </a:path>
              </a:pathLst>
            </a:custGeom>
            <a:gradFill rotWithShape="1">
              <a:gsLst>
                <a:gs pos="0">
                  <a:srgbClr val="46AC94"/>
                </a:gs>
                <a:gs pos="100000">
                  <a:srgbClr val="245A4D"/>
                </a:gs>
              </a:gsLst>
              <a:lin ang="18900000" scaled="1"/>
            </a:gradFill>
            <a:ln w="6350">
              <a:solidFill>
                <a:srgbClr val="245A4D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346" y="3180"/>
              <a:ext cx="662" cy="259"/>
            </a:xfrm>
            <a:custGeom>
              <a:avLst/>
              <a:gdLst>
                <a:gd name="T0" fmla="*/ 0 w 664"/>
                <a:gd name="T1" fmla="*/ 108 h 260"/>
                <a:gd name="T2" fmla="*/ 301 w 664"/>
                <a:gd name="T3" fmla="*/ 246 h 260"/>
                <a:gd name="T4" fmla="*/ 636 w 664"/>
                <a:gd name="T5" fmla="*/ 107 h 260"/>
                <a:gd name="T6" fmla="*/ 331 w 664"/>
                <a:gd name="T7" fmla="*/ 0 h 260"/>
                <a:gd name="T8" fmla="*/ 0 w 664"/>
                <a:gd name="T9" fmla="*/ 108 h 2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4"/>
                <a:gd name="T16" fmla="*/ 0 h 260"/>
                <a:gd name="T17" fmla="*/ 664 w 664"/>
                <a:gd name="T18" fmla="*/ 260 h 2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4" h="260">
                  <a:moveTo>
                    <a:pt x="0" y="108"/>
                  </a:moveTo>
                  <a:lnTo>
                    <a:pt x="315" y="260"/>
                  </a:lnTo>
                  <a:lnTo>
                    <a:pt x="664" y="107"/>
                  </a:lnTo>
                  <a:lnTo>
                    <a:pt x="345" y="0"/>
                  </a:lnTo>
                  <a:lnTo>
                    <a:pt x="0" y="108"/>
                  </a:lnTo>
                  <a:close/>
                </a:path>
              </a:pathLst>
            </a:custGeom>
            <a:gradFill rotWithShape="1">
              <a:gsLst>
                <a:gs pos="0">
                  <a:srgbClr val="245A4D"/>
                </a:gs>
                <a:gs pos="100000">
                  <a:srgbClr val="46AC94"/>
                </a:gs>
              </a:gsLst>
              <a:lin ang="5400000" scaled="1"/>
            </a:gradFill>
            <a:ln w="6350">
              <a:solidFill>
                <a:srgbClr val="245A4D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351" y="3284"/>
              <a:ext cx="651" cy="153"/>
            </a:xfrm>
            <a:custGeom>
              <a:avLst/>
              <a:gdLst>
                <a:gd name="T0" fmla="*/ 0 w 652"/>
                <a:gd name="T1" fmla="*/ 1 h 152"/>
                <a:gd name="T2" fmla="*/ 313 w 652"/>
                <a:gd name="T3" fmla="*/ 166 h 152"/>
                <a:gd name="T4" fmla="*/ 638 w 652"/>
                <a:gd name="T5" fmla="*/ 0 h 152"/>
                <a:gd name="T6" fmla="*/ 0 w 652"/>
                <a:gd name="T7" fmla="*/ 1 h 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52"/>
                <a:gd name="T14" fmla="*/ 652 w 652"/>
                <a:gd name="T15" fmla="*/ 152 h 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52">
                  <a:moveTo>
                    <a:pt x="0" y="1"/>
                  </a:moveTo>
                  <a:lnTo>
                    <a:pt x="313" y="152"/>
                  </a:lnTo>
                  <a:lnTo>
                    <a:pt x="652" y="0"/>
                  </a:lnTo>
                  <a:lnTo>
                    <a:pt x="0" y="1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51" name="WordArt 59"/>
          <p:cNvSpPr>
            <a:spLocks noChangeAspect="1" noChangeArrowheads="1" noChangeShapeType="1" noTextEdit="1"/>
          </p:cNvSpPr>
          <p:nvPr/>
        </p:nvSpPr>
        <p:spPr bwMode="auto">
          <a:xfrm>
            <a:off x="608632" y="5262563"/>
            <a:ext cx="130175" cy="20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36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HY견고딕"/>
                <a:ea typeface="HY견고딕"/>
              </a:rPr>
              <a:t>4</a:t>
            </a:r>
            <a:endParaRPr lang="ko-KR" altLang="en-US" sz="36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HY견고딕"/>
              <a:ea typeface="HY견고딕"/>
            </a:endParaRPr>
          </a:p>
        </p:txBody>
      </p:sp>
      <p:sp>
        <p:nvSpPr>
          <p:cNvPr id="52" name="직사각형 72"/>
          <p:cNvSpPr>
            <a:spLocks noChangeArrowheads="1"/>
          </p:cNvSpPr>
          <p:nvPr/>
        </p:nvSpPr>
        <p:spPr bwMode="auto">
          <a:xfrm>
            <a:off x="1715120" y="2143125"/>
            <a:ext cx="3900520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대상자의 일반적 특성 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연구 변수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 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solidFill>
                  <a:schemeClr val="accent3">
                    <a:lumMod val="75000"/>
                  </a:schemeClr>
                </a:solidFill>
                <a:latin typeface="+mn-ea"/>
              </a:rPr>
              <a:t>빈도와 백분율로  빈도 분석</a:t>
            </a:r>
          </a:p>
        </p:txBody>
      </p:sp>
      <p:sp>
        <p:nvSpPr>
          <p:cNvPr id="53" name="직사각형 74"/>
          <p:cNvSpPr>
            <a:spLocks noChangeArrowheads="1"/>
          </p:cNvSpPr>
          <p:nvPr/>
        </p:nvSpPr>
        <p:spPr bwMode="auto">
          <a:xfrm>
            <a:off x="1829426" y="3887781"/>
            <a:ext cx="4902814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대상자의 일반적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특성에 따른 </a:t>
            </a:r>
            <a:r>
              <a:rPr lang="ko-KR" alt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체수분정도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 차이 검증  </a:t>
            </a:r>
            <a:r>
              <a:rPr lang="ko-KR" altLang="en-US" sz="1600" b="1" dirty="0" smtClean="0">
                <a:latin typeface="+mn-ea"/>
              </a:rPr>
              <a:t> </a:t>
            </a:r>
            <a:endParaRPr lang="en-US" altLang="ko-KR" sz="16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solidFill>
                  <a:schemeClr val="accent3">
                    <a:lumMod val="75000"/>
                  </a:schemeClr>
                </a:solidFill>
                <a:latin typeface="+mn-ea"/>
              </a:rPr>
              <a:t>t-test, ANOVA</a:t>
            </a:r>
            <a:r>
              <a:rPr lang="en-US" altLang="ko-KR" sz="1600" b="1" dirty="0">
                <a:solidFill>
                  <a:srgbClr val="92D050"/>
                </a:solidFill>
                <a:latin typeface="+mn-ea"/>
              </a:rPr>
              <a:t>, </a:t>
            </a:r>
            <a:r>
              <a:rPr lang="en-US" altLang="ko-KR" sz="1600" b="1" dirty="0" err="1" smtClean="0">
                <a:solidFill>
                  <a:schemeClr val="accent3">
                    <a:lumMod val="75000"/>
                  </a:schemeClr>
                </a:solidFill>
              </a:rPr>
              <a:t>Scheffe</a:t>
            </a:r>
            <a:r>
              <a:rPr lang="en-US" altLang="ko-KR" sz="1600" b="1" dirty="0" smtClean="0">
                <a:solidFill>
                  <a:schemeClr val="accent3">
                    <a:lumMod val="75000"/>
                  </a:schemeClr>
                </a:solidFill>
              </a:rPr>
              <a:t>’ </a:t>
            </a:r>
            <a:r>
              <a:rPr lang="en-US" altLang="ko-KR" sz="1600" b="1" dirty="0" err="1" smtClean="0">
                <a:solidFill>
                  <a:schemeClr val="accent3">
                    <a:lumMod val="75000"/>
                  </a:schemeClr>
                </a:solidFill>
              </a:rPr>
              <a:t>사후</a:t>
            </a:r>
            <a:r>
              <a:rPr lang="en-US" altLang="ko-KR" sz="16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altLang="ko-KR" sz="1600" b="1" dirty="0" err="1" smtClean="0">
                <a:solidFill>
                  <a:schemeClr val="accent3">
                    <a:lumMod val="75000"/>
                  </a:schemeClr>
                </a:solidFill>
              </a:rPr>
              <a:t>검정</a:t>
            </a:r>
            <a:endParaRPr lang="en-US" altLang="ko-KR" sz="16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ko-KR" altLang="en-US" sz="1600" b="1" dirty="0">
              <a:solidFill>
                <a:schemeClr val="accent3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54" name="직사각형 75"/>
          <p:cNvSpPr>
            <a:spLocks noChangeArrowheads="1"/>
          </p:cNvSpPr>
          <p:nvPr/>
        </p:nvSpPr>
        <p:spPr bwMode="auto">
          <a:xfrm>
            <a:off x="1757988" y="4887913"/>
            <a:ext cx="457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>
                <a:latin typeface="+mn-ea"/>
              </a:rPr>
              <a:t>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연구 변수와 </a:t>
            </a:r>
            <a:r>
              <a:rPr lang="ko-KR" alt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체수분정도의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 상관관계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  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latin typeface="+mn-ea"/>
              </a:rPr>
              <a:t> </a:t>
            </a:r>
            <a:r>
              <a:rPr lang="en-US" altLang="ko-KR" sz="1600" b="1" dirty="0" err="1">
                <a:solidFill>
                  <a:schemeClr val="accent3">
                    <a:lumMod val="75000"/>
                  </a:schemeClr>
                </a:solidFill>
                <a:latin typeface="+mn-ea"/>
              </a:rPr>
              <a:t>pearson's</a:t>
            </a:r>
            <a:r>
              <a:rPr lang="en-US" altLang="ko-KR" sz="1600" b="1" dirty="0">
                <a:solidFill>
                  <a:schemeClr val="accent3">
                    <a:lumMod val="75000"/>
                  </a:schemeClr>
                </a:solidFill>
                <a:latin typeface="+mn-ea"/>
              </a:rPr>
              <a:t> correlation coefficient</a:t>
            </a:r>
            <a:endParaRPr lang="ko-KR" altLang="en-US" sz="1600" b="1" dirty="0">
              <a:solidFill>
                <a:schemeClr val="accent3">
                  <a:lumMod val="75000"/>
                </a:schemeClr>
              </a:solidFill>
              <a:latin typeface="+mn-ea"/>
            </a:endParaRPr>
          </a:p>
        </p:txBody>
      </p:sp>
      <p:grpSp>
        <p:nvGrpSpPr>
          <p:cNvPr id="55" name="Group 5"/>
          <p:cNvGrpSpPr>
            <a:grpSpLocks/>
          </p:cNvGrpSpPr>
          <p:nvPr/>
        </p:nvGrpSpPr>
        <p:grpSpPr bwMode="auto">
          <a:xfrm>
            <a:off x="1000745" y="5857875"/>
            <a:ext cx="7523162" cy="785813"/>
            <a:chOff x="335" y="890"/>
            <a:chExt cx="5063" cy="566"/>
          </a:xfrm>
        </p:grpSpPr>
        <p:sp>
          <p:nvSpPr>
            <p:cNvPr id="56" name="Rectangle 6"/>
            <p:cNvSpPr>
              <a:spLocks noChangeArrowheads="1"/>
            </p:cNvSpPr>
            <p:nvPr/>
          </p:nvSpPr>
          <p:spPr bwMode="auto">
            <a:xfrm flipV="1">
              <a:off x="335" y="890"/>
              <a:ext cx="5063" cy="566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100000">
                  <a:srgbClr val="EAEAEA"/>
                </a:gs>
              </a:gsLst>
              <a:lin ang="5400000" scaled="1"/>
            </a:gra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57" name="Picture 7" descr="바코드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51" y="1358"/>
              <a:ext cx="103" cy="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358" y="910"/>
              <a:ext cx="5016" cy="521"/>
            </a:xfrm>
            <a:custGeom>
              <a:avLst/>
              <a:gdLst>
                <a:gd name="T0" fmla="*/ 5446 w 3857"/>
                <a:gd name="T1" fmla="*/ 3 h 532"/>
                <a:gd name="T2" fmla="*/ 0 w 3857"/>
                <a:gd name="T3" fmla="*/ 396 h 532"/>
                <a:gd name="T4" fmla="*/ 152660 w 3857"/>
                <a:gd name="T5" fmla="*/ 397 h 532"/>
                <a:gd name="T6" fmla="*/ 152660 w 3857"/>
                <a:gd name="T7" fmla="*/ 0 h 532"/>
                <a:gd name="T8" fmla="*/ 5446 w 3857"/>
                <a:gd name="T9" fmla="*/ 3 h 5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57"/>
                <a:gd name="T16" fmla="*/ 0 h 532"/>
                <a:gd name="T17" fmla="*/ 3857 w 3857"/>
                <a:gd name="T18" fmla="*/ 532 h 5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57" h="532">
                  <a:moveTo>
                    <a:pt x="138" y="3"/>
                  </a:moveTo>
                  <a:lnTo>
                    <a:pt x="0" y="531"/>
                  </a:lnTo>
                  <a:lnTo>
                    <a:pt x="3857" y="532"/>
                  </a:lnTo>
                  <a:lnTo>
                    <a:pt x="3857" y="0"/>
                  </a:lnTo>
                  <a:lnTo>
                    <a:pt x="138" y="3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59" name="직사각형 89"/>
          <p:cNvSpPr>
            <a:spLocks noChangeArrowheads="1"/>
          </p:cNvSpPr>
          <p:nvPr/>
        </p:nvSpPr>
        <p:spPr bwMode="auto">
          <a:xfrm>
            <a:off x="1829426" y="5888045"/>
            <a:ext cx="67750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>
                <a:latin typeface="+mn-ea"/>
              </a:rPr>
              <a:t> </a:t>
            </a:r>
            <a:r>
              <a:rPr lang="ko-KR" altLang="en-US" sz="1600" b="1" dirty="0" err="1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체수</a:t>
            </a:r>
            <a:r>
              <a:rPr lang="ko-KR" altLang="en-US" sz="1600" b="1" dirty="0" err="1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분</a:t>
            </a:r>
            <a:r>
              <a:rPr lang="ko-KR" altLang="en-US" sz="1600" b="1" dirty="0" err="1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정도에</a:t>
            </a:r>
            <a:r>
              <a:rPr lang="ko-KR" altLang="en-US" sz="1600" b="1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 </a:t>
            </a:r>
            <a:r>
              <a:rPr lang="ko-KR" altLang="en-US" sz="1600" b="1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영향을 미치는 요인 </a:t>
            </a:r>
            <a:r>
              <a:rPr lang="ko-KR" altLang="en-US" sz="1600" b="1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파</a:t>
            </a:r>
            <a:r>
              <a:rPr lang="ko-KR" altLang="en-US" sz="1600" b="1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악</a:t>
            </a:r>
            <a:r>
              <a:rPr lang="ko-KR" altLang="en-US" sz="1600" b="1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 </a:t>
            </a:r>
            <a:endParaRPr lang="en-US" altLang="ko-KR" sz="1600" b="1" dirty="0">
              <a:solidFill>
                <a:schemeClr val="tx2">
                  <a:lumMod val="7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latin typeface="+mn-ea"/>
              </a:rPr>
              <a:t> </a:t>
            </a:r>
            <a:r>
              <a:rPr lang="ko-KR" altLang="en-US" sz="1600" b="1" dirty="0" smtClean="0">
                <a:solidFill>
                  <a:schemeClr val="accent3">
                    <a:lumMod val="75000"/>
                  </a:schemeClr>
                </a:solidFill>
                <a:latin typeface="+mn-ea"/>
              </a:rPr>
              <a:t>단계적 다중회귀분석 </a:t>
            </a:r>
            <a:r>
              <a:rPr lang="en-US" altLang="ko-KR" sz="1600" b="1" dirty="0" smtClean="0">
                <a:solidFill>
                  <a:schemeClr val="accent3">
                    <a:lumMod val="75000"/>
                  </a:schemeClr>
                </a:solidFill>
                <a:latin typeface="+mn-ea"/>
              </a:rPr>
              <a:t>(</a:t>
            </a:r>
            <a:r>
              <a:rPr lang="en-US" altLang="ko-KR" sz="1600" b="1" dirty="0" smtClean="0">
                <a:solidFill>
                  <a:schemeClr val="accent3">
                    <a:lumMod val="75000"/>
                  </a:schemeClr>
                </a:solidFill>
              </a:rPr>
              <a:t>Stepwise </a:t>
            </a:r>
            <a:r>
              <a:rPr lang="en-US" altLang="ko-KR" sz="1600" b="1" dirty="0" smtClean="0">
                <a:solidFill>
                  <a:schemeClr val="accent3">
                    <a:lumMod val="75000"/>
                  </a:schemeClr>
                </a:solidFill>
                <a:latin typeface="+mn-ea"/>
              </a:rPr>
              <a:t>Multiple </a:t>
            </a:r>
            <a:r>
              <a:rPr lang="en-US" altLang="ko-KR" sz="1600" b="1" dirty="0" smtClean="0">
                <a:solidFill>
                  <a:schemeClr val="accent3">
                    <a:lumMod val="75000"/>
                  </a:schemeClr>
                </a:solidFill>
                <a:latin typeface="+mn-ea"/>
              </a:rPr>
              <a:t>regression analysis) </a:t>
            </a:r>
            <a:endParaRPr lang="ko-KR" altLang="en-US" sz="1600" b="1" dirty="0">
              <a:solidFill>
                <a:schemeClr val="accent3">
                  <a:lumMod val="75000"/>
                </a:schemeClr>
              </a:solidFill>
              <a:latin typeface="+mn-ea"/>
            </a:endParaRPr>
          </a:p>
        </p:txBody>
      </p:sp>
      <p:grpSp>
        <p:nvGrpSpPr>
          <p:cNvPr id="60" name="Group 51"/>
          <p:cNvGrpSpPr>
            <a:grpSpLocks/>
          </p:cNvGrpSpPr>
          <p:nvPr/>
        </p:nvGrpSpPr>
        <p:grpSpPr bwMode="auto">
          <a:xfrm>
            <a:off x="308595" y="5786438"/>
            <a:ext cx="1184275" cy="1071562"/>
            <a:chOff x="219" y="3180"/>
            <a:chExt cx="886" cy="854"/>
          </a:xfrm>
        </p:grpSpPr>
        <p:pic>
          <p:nvPicPr>
            <p:cNvPr id="61" name="Picture 52" descr="그림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" y="3588"/>
              <a:ext cx="886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345" y="3290"/>
              <a:ext cx="314" cy="600"/>
            </a:xfrm>
            <a:custGeom>
              <a:avLst/>
              <a:gdLst>
                <a:gd name="T0" fmla="*/ 0 w 248"/>
                <a:gd name="T1" fmla="*/ 0 h 435"/>
                <a:gd name="T2" fmla="*/ 6752 w 248"/>
                <a:gd name="T3" fmla="*/ 9817 h 435"/>
                <a:gd name="T4" fmla="*/ 6752 w 248"/>
                <a:gd name="T5" fmla="*/ 39247 h 435"/>
                <a:gd name="T6" fmla="*/ 501 w 248"/>
                <a:gd name="T7" fmla="*/ 29017 h 435"/>
                <a:gd name="T8" fmla="*/ 0 w 248"/>
                <a:gd name="T9" fmla="*/ 0 h 4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8"/>
                <a:gd name="T16" fmla="*/ 0 h 435"/>
                <a:gd name="T17" fmla="*/ 248 w 248"/>
                <a:gd name="T18" fmla="*/ 435 h 4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8" h="435">
                  <a:moveTo>
                    <a:pt x="0" y="0"/>
                  </a:moveTo>
                  <a:lnTo>
                    <a:pt x="248" y="109"/>
                  </a:lnTo>
                  <a:lnTo>
                    <a:pt x="248" y="435"/>
                  </a:lnTo>
                  <a:lnTo>
                    <a:pt x="18" y="32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46AC94"/>
                </a:gs>
                <a:gs pos="100000">
                  <a:srgbClr val="245A4D"/>
                </a:gs>
              </a:gsLst>
              <a:lin ang="18900000" scaled="1"/>
            </a:gradFill>
            <a:ln w="6350">
              <a:solidFill>
                <a:srgbClr val="245A4D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659" y="3287"/>
              <a:ext cx="349" cy="603"/>
            </a:xfrm>
            <a:custGeom>
              <a:avLst/>
              <a:gdLst>
                <a:gd name="T0" fmla="*/ 0 w 232"/>
                <a:gd name="T1" fmla="*/ 10070 h 437"/>
                <a:gd name="T2" fmla="*/ 0 w 232"/>
                <a:gd name="T3" fmla="*/ 39643 h 437"/>
                <a:gd name="T4" fmla="*/ 64114 w 232"/>
                <a:gd name="T5" fmla="*/ 29588 h 437"/>
                <a:gd name="T6" fmla="*/ 70493 w 232"/>
                <a:gd name="T7" fmla="*/ 0 h 437"/>
                <a:gd name="T8" fmla="*/ 0 w 232"/>
                <a:gd name="T9" fmla="*/ 10070 h 4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2"/>
                <a:gd name="T16" fmla="*/ 0 h 437"/>
                <a:gd name="T17" fmla="*/ 232 w 232"/>
                <a:gd name="T18" fmla="*/ 437 h 4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2" h="437">
                  <a:moveTo>
                    <a:pt x="0" y="111"/>
                  </a:moveTo>
                  <a:lnTo>
                    <a:pt x="0" y="437"/>
                  </a:lnTo>
                  <a:lnTo>
                    <a:pt x="211" y="326"/>
                  </a:lnTo>
                  <a:lnTo>
                    <a:pt x="232" y="0"/>
                  </a:lnTo>
                  <a:lnTo>
                    <a:pt x="0" y="111"/>
                  </a:lnTo>
                  <a:close/>
                </a:path>
              </a:pathLst>
            </a:custGeom>
            <a:gradFill rotWithShape="1">
              <a:gsLst>
                <a:gs pos="0">
                  <a:srgbClr val="46AC94"/>
                </a:gs>
                <a:gs pos="100000">
                  <a:srgbClr val="245A4D"/>
                </a:gs>
              </a:gsLst>
              <a:lin ang="18900000" scaled="1"/>
            </a:gradFill>
            <a:ln w="6350">
              <a:solidFill>
                <a:srgbClr val="245A4D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346" y="3180"/>
              <a:ext cx="662" cy="259"/>
            </a:xfrm>
            <a:custGeom>
              <a:avLst/>
              <a:gdLst>
                <a:gd name="T0" fmla="*/ 0 w 664"/>
                <a:gd name="T1" fmla="*/ 108 h 260"/>
                <a:gd name="T2" fmla="*/ 301 w 664"/>
                <a:gd name="T3" fmla="*/ 246 h 260"/>
                <a:gd name="T4" fmla="*/ 636 w 664"/>
                <a:gd name="T5" fmla="*/ 107 h 260"/>
                <a:gd name="T6" fmla="*/ 331 w 664"/>
                <a:gd name="T7" fmla="*/ 0 h 260"/>
                <a:gd name="T8" fmla="*/ 0 w 664"/>
                <a:gd name="T9" fmla="*/ 108 h 2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4"/>
                <a:gd name="T16" fmla="*/ 0 h 260"/>
                <a:gd name="T17" fmla="*/ 664 w 664"/>
                <a:gd name="T18" fmla="*/ 260 h 2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4" h="260">
                  <a:moveTo>
                    <a:pt x="0" y="108"/>
                  </a:moveTo>
                  <a:lnTo>
                    <a:pt x="315" y="260"/>
                  </a:lnTo>
                  <a:lnTo>
                    <a:pt x="664" y="107"/>
                  </a:lnTo>
                  <a:lnTo>
                    <a:pt x="345" y="0"/>
                  </a:lnTo>
                  <a:lnTo>
                    <a:pt x="0" y="108"/>
                  </a:lnTo>
                  <a:close/>
                </a:path>
              </a:pathLst>
            </a:custGeom>
            <a:gradFill rotWithShape="1">
              <a:gsLst>
                <a:gs pos="0">
                  <a:srgbClr val="245A4D"/>
                </a:gs>
                <a:gs pos="100000">
                  <a:srgbClr val="46AC94"/>
                </a:gs>
              </a:gsLst>
              <a:lin ang="5400000" scaled="1"/>
            </a:gradFill>
            <a:ln w="6350">
              <a:solidFill>
                <a:srgbClr val="245A4D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351" y="3284"/>
              <a:ext cx="651" cy="153"/>
            </a:xfrm>
            <a:custGeom>
              <a:avLst/>
              <a:gdLst>
                <a:gd name="T0" fmla="*/ 0 w 652"/>
                <a:gd name="T1" fmla="*/ 1 h 152"/>
                <a:gd name="T2" fmla="*/ 313 w 652"/>
                <a:gd name="T3" fmla="*/ 166 h 152"/>
                <a:gd name="T4" fmla="*/ 638 w 652"/>
                <a:gd name="T5" fmla="*/ 0 h 152"/>
                <a:gd name="T6" fmla="*/ 0 w 652"/>
                <a:gd name="T7" fmla="*/ 1 h 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52"/>
                <a:gd name="T14" fmla="*/ 652 w 652"/>
                <a:gd name="T15" fmla="*/ 152 h 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52">
                  <a:moveTo>
                    <a:pt x="0" y="1"/>
                  </a:moveTo>
                  <a:lnTo>
                    <a:pt x="313" y="152"/>
                  </a:lnTo>
                  <a:lnTo>
                    <a:pt x="652" y="0"/>
                  </a:lnTo>
                  <a:lnTo>
                    <a:pt x="0" y="1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66" name="WordArt 59"/>
          <p:cNvSpPr>
            <a:spLocks noChangeAspect="1" noChangeArrowheads="1" noChangeShapeType="1" noTextEdit="1"/>
          </p:cNvSpPr>
          <p:nvPr/>
        </p:nvSpPr>
        <p:spPr bwMode="auto">
          <a:xfrm>
            <a:off x="643557" y="6146800"/>
            <a:ext cx="130175" cy="20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3600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HY견고딕"/>
                <a:ea typeface="HY견고딕"/>
              </a:rPr>
              <a:t>5</a:t>
            </a:r>
            <a:endParaRPr lang="ko-KR" altLang="en-US" sz="3600" kern="1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HY견고딕"/>
              <a:ea typeface="HY견고딕"/>
            </a:endParaRPr>
          </a:p>
        </p:txBody>
      </p:sp>
      <p:sp>
        <p:nvSpPr>
          <p:cNvPr id="67" name="직사각형 66"/>
          <p:cNvSpPr>
            <a:spLocks noChangeArrowheads="1"/>
          </p:cNvSpPr>
          <p:nvPr/>
        </p:nvSpPr>
        <p:spPr bwMode="auto">
          <a:xfrm>
            <a:off x="1757988" y="2959087"/>
            <a:ext cx="5429288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대상자 특성과 </a:t>
            </a:r>
            <a:r>
              <a:rPr lang="ko-KR" alt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체수분정도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  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 smtClean="0">
                <a:solidFill>
                  <a:schemeClr val="accent3">
                    <a:lumMod val="75000"/>
                  </a:schemeClr>
                </a:solidFill>
                <a:latin typeface="+mn-ea"/>
              </a:rPr>
              <a:t>평균과 </a:t>
            </a:r>
            <a:r>
              <a:rPr lang="ko-KR" altLang="en-US" sz="1600" b="1" dirty="0" smtClean="0">
                <a:solidFill>
                  <a:schemeClr val="accent3">
                    <a:lumMod val="75000"/>
                  </a:schemeClr>
                </a:solidFill>
                <a:latin typeface="+mn-ea"/>
              </a:rPr>
              <a:t>표준편차</a:t>
            </a:r>
            <a:r>
              <a:rPr lang="en-US" altLang="ko-KR" sz="1600" b="1" dirty="0" smtClean="0">
                <a:solidFill>
                  <a:schemeClr val="accent3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1600" b="1" dirty="0" smtClean="0">
                <a:solidFill>
                  <a:schemeClr val="accent3">
                    <a:lumMod val="75000"/>
                  </a:schemeClr>
                </a:solidFill>
                <a:latin typeface="+mn-ea"/>
              </a:rPr>
              <a:t>최소값</a:t>
            </a:r>
            <a:r>
              <a:rPr lang="en-US" altLang="ko-KR" sz="1600" b="1" dirty="0" smtClean="0">
                <a:solidFill>
                  <a:schemeClr val="accent3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1600" b="1" dirty="0" smtClean="0">
                <a:solidFill>
                  <a:schemeClr val="accent3">
                    <a:lumMod val="75000"/>
                  </a:schemeClr>
                </a:solidFill>
                <a:latin typeface="+mn-ea"/>
              </a:rPr>
              <a:t>최대값  </a:t>
            </a:r>
            <a:endParaRPr lang="ko-KR" altLang="en-US" sz="1600" b="1" dirty="0">
              <a:solidFill>
                <a:schemeClr val="accent3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758384" y="1673203"/>
            <a:ext cx="3714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accent1">
                    <a:lumMod val="75000"/>
                  </a:schemeClr>
                </a:solidFill>
              </a:rPr>
              <a:t>※ </a:t>
            </a:r>
            <a:r>
              <a:rPr lang="ko-KR" altLang="en-US" sz="1200" b="1" dirty="0" smtClean="0">
                <a:solidFill>
                  <a:schemeClr val="accent1">
                    <a:lumMod val="75000"/>
                  </a:schemeClr>
                </a:solidFill>
              </a:rPr>
              <a:t>자료분석은  </a:t>
            </a:r>
            <a:r>
              <a:rPr lang="en-US" altLang="ko-KR" sz="1200" b="1" dirty="0" smtClean="0">
                <a:solidFill>
                  <a:schemeClr val="accent1">
                    <a:lumMod val="75000"/>
                  </a:schemeClr>
                </a:solidFill>
              </a:rPr>
              <a:t>SPSS/WIN  </a:t>
            </a:r>
            <a:r>
              <a:rPr lang="en-US" altLang="ko-KR" sz="1200" b="1" dirty="0" err="1" smtClean="0">
                <a:solidFill>
                  <a:schemeClr val="accent1">
                    <a:lumMod val="75000"/>
                  </a:schemeClr>
                </a:solidFill>
              </a:rPr>
              <a:t>Ver</a:t>
            </a:r>
            <a:r>
              <a:rPr lang="en-US" altLang="ko-KR" sz="1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ko-KR" sz="1200" b="1" dirty="0" smtClean="0">
                <a:solidFill>
                  <a:schemeClr val="accent1">
                    <a:lumMod val="75000"/>
                  </a:schemeClr>
                </a:solidFill>
              </a:rPr>
              <a:t>22</a:t>
            </a:r>
            <a:r>
              <a:rPr lang="en-US" altLang="ko-KR" sz="1200" b="1" dirty="0" smtClean="0">
                <a:solidFill>
                  <a:schemeClr val="accent1">
                    <a:lumMod val="75000"/>
                  </a:schemeClr>
                </a:solidFill>
              </a:rPr>
              <a:t>.0 </a:t>
            </a:r>
            <a:r>
              <a:rPr lang="en-US" altLang="ko-KR" sz="1200" b="1" dirty="0" smtClean="0">
                <a:solidFill>
                  <a:schemeClr val="accent1">
                    <a:lumMod val="75000"/>
                  </a:schemeClr>
                </a:solidFill>
              </a:rPr>
              <a:t>Program </a:t>
            </a:r>
            <a:r>
              <a:rPr lang="ko-KR" altLang="en-US" sz="1200" b="1" dirty="0" smtClean="0">
                <a:solidFill>
                  <a:schemeClr val="accent1">
                    <a:lumMod val="75000"/>
                  </a:schemeClr>
                </a:solidFill>
              </a:rPr>
              <a:t>이용 </a:t>
            </a:r>
            <a:r>
              <a:rPr lang="en-US" altLang="ko-KR" sz="1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ko-KR" altLang="en-US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07704" y="116632"/>
            <a:ext cx="6785609" cy="796908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             </a:t>
            </a:r>
            <a:r>
              <a:rPr lang="ko-KR" altLang="en-US" sz="3600" dirty="0" smtClean="0"/>
              <a:t>연구 결과 </a:t>
            </a:r>
            <a:endParaRPr lang="ko-KR" altLang="en-US" sz="2800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755576" y="2204864"/>
          <a:ext cx="7861300" cy="3201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5325"/>
                <a:gridCol w="1965325"/>
                <a:gridCol w="1965325"/>
                <a:gridCol w="1965325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Characteristics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/>
                      <a:r>
                        <a:rPr lang="en-US" altLang="ko-K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M±SD</a:t>
                      </a:r>
                      <a:endParaRPr lang="en-US" altLang="ko-KR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Categories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 (%)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9325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baseline="0" dirty="0" smtClean="0">
                          <a:latin typeface="+mn-lt"/>
                        </a:rPr>
                        <a:t>TBW </a:t>
                      </a:r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latin typeface="+mn-lt"/>
                        </a:rPr>
                        <a:t>48.59±4.68</a:t>
                      </a:r>
                      <a:endParaRPr lang="en-US" altLang="ko-KR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dirty="0" smtClean="0">
                          <a:latin typeface="+mn-lt"/>
                        </a:rPr>
                        <a:t>Female</a:t>
                      </a:r>
                      <a:r>
                        <a:rPr lang="en-US" altLang="ko-KR" sz="1800" baseline="0" dirty="0" smtClean="0">
                          <a:latin typeface="+mn-lt"/>
                        </a:rPr>
                        <a:t> TBW</a:t>
                      </a:r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47.28±3.48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TBW&lt;45%</a:t>
                      </a:r>
                      <a:endParaRPr lang="en-US" sz="18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26 (25)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582978">
                <a:tc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</a:rPr>
                        <a:t>TBW</a:t>
                      </a:r>
                      <a:r>
                        <a:rPr lang="en-US" sz="1800" kern="0" spc="0" dirty="0" smtClean="0">
                          <a:solidFill>
                            <a:srgbClr val="000000"/>
                          </a:solidFill>
                          <a:latin typeface="+mn-lt"/>
                          <a:ea typeface="한양신명조"/>
                        </a:rPr>
                        <a:t>≥</a:t>
                      </a: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45</a:t>
                      </a:r>
                      <a:r>
                        <a:rPr lang="en-US" sz="1800" kern="0" spc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  <a:endParaRPr lang="en-US" sz="18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78 (75)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800" dirty="0" smtClean="0">
                          <a:latin typeface="+mn-lt"/>
                        </a:rPr>
                        <a:t>Male TBW</a:t>
                      </a:r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52.96±5.54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TBW&lt;50%</a:t>
                      </a:r>
                      <a:endParaRPr lang="en-US" sz="18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2 (6.5)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180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</a:rPr>
                        <a:t>TBW</a:t>
                      </a:r>
                      <a:r>
                        <a:rPr lang="en-US" sz="1800" kern="0" spc="0" dirty="0" smtClean="0">
                          <a:solidFill>
                            <a:srgbClr val="000000"/>
                          </a:solidFill>
                          <a:latin typeface="+mn-lt"/>
                          <a:ea typeface="한양신명조"/>
                        </a:rPr>
                        <a:t>≥</a:t>
                      </a: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50</a:t>
                      </a:r>
                      <a:r>
                        <a:rPr lang="en-US" sz="1800" kern="0" spc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  <a:endParaRPr lang="en-US" sz="18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29 (93.5)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627784" y="1412776"/>
          <a:ext cx="4104456" cy="43204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104456"/>
              </a:tblGrid>
              <a:tr h="43204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>
                          <a:solidFill>
                            <a:schemeClr val="tx1"/>
                          </a:solidFill>
                        </a:rPr>
                        <a:t>대상자의 </a:t>
                      </a:r>
                      <a:r>
                        <a:rPr lang="ko-KR" altLang="en-US" sz="2000" dirty="0" err="1" smtClean="0">
                          <a:solidFill>
                            <a:schemeClr val="tx1"/>
                          </a:solidFill>
                        </a:rPr>
                        <a:t>체수분정도</a:t>
                      </a:r>
                      <a:r>
                        <a:rPr lang="ko-KR" altLang="en-US" sz="2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ko-KR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내용 개체 틀 4"/>
          <p:cNvGraphicFramePr>
            <a:graphicFrameLocks noGrp="1"/>
          </p:cNvGraphicFramePr>
          <p:nvPr>
            <p:ph idx="1"/>
          </p:nvPr>
        </p:nvGraphicFramePr>
        <p:xfrm>
          <a:off x="323528" y="1628800"/>
          <a:ext cx="8424936" cy="5077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161"/>
                <a:gridCol w="2280263"/>
                <a:gridCol w="1584176"/>
                <a:gridCol w="1152128"/>
                <a:gridCol w="936104"/>
                <a:gridCol w="936104"/>
              </a:tblGrid>
              <a:tr h="37084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한양신명조"/>
                        </a:rPr>
                        <a:t>Characteristics</a:t>
                      </a:r>
                      <a:endParaRPr lang="en-US" sz="14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한양신명조"/>
                        </a:rPr>
                        <a:t>Categories</a:t>
                      </a:r>
                      <a:endParaRPr lang="en-US" sz="14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한양신명조"/>
                        </a:rPr>
                        <a:t>M±SD</a:t>
                      </a:r>
                      <a:endParaRPr lang="en-US" sz="14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한양신명조"/>
                        </a:rPr>
                        <a:t>t or F </a:t>
                      </a:r>
                      <a:endParaRPr lang="en-US" sz="14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kern="0" spc="0" dirty="0">
                          <a:solidFill>
                            <a:srgbClr val="000000"/>
                          </a:solidFill>
                          <a:latin typeface="한양신명조"/>
                        </a:rPr>
                        <a:t>p</a:t>
                      </a:r>
                      <a:endParaRPr lang="en-US" sz="14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Scheffe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한양신명조"/>
                        </a:rPr>
                        <a:t>'</a:t>
                      </a:r>
                      <a:endParaRPr lang="en-US" sz="14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7357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성별</a:t>
                      </a:r>
                      <a:endParaRPr 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한양신명조"/>
                        </a:rPr>
                        <a:t>Female</a:t>
                      </a:r>
                      <a:endParaRPr 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한양신명조"/>
                        </a:rPr>
                        <a:t>47.28±3.48</a:t>
                      </a:r>
                      <a:endParaRPr 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한양신명조"/>
                        </a:rPr>
                        <a:t>6.88</a:t>
                      </a:r>
                      <a:endParaRPr 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FF0000"/>
                          </a:solidFill>
                          <a:latin typeface="한양신명조"/>
                        </a:rPr>
                        <a:t>&lt;.001</a:t>
                      </a:r>
                      <a:endParaRPr lang="en-US" sz="1600" kern="0" spc="0" dirty="0">
                        <a:solidFill>
                          <a:srgbClr val="FF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518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latin typeface="한양신명조"/>
                        </a:rPr>
                        <a:t>Male </a:t>
                      </a:r>
                      <a:endParaRPr lang="en-US" sz="16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latin typeface="한양신명조"/>
                        </a:rPr>
                        <a:t>52.96±5.54</a:t>
                      </a:r>
                      <a:endParaRPr lang="en-US" sz="16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나이 </a:t>
                      </a:r>
                      <a:endParaRPr 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한양신명조"/>
                        </a:rPr>
                        <a:t>65</a:t>
                      </a:r>
                      <a:r>
                        <a:rPr lang="en-US" sz="1600" kern="0" spc="0" dirty="0">
                          <a:solidFill>
                            <a:srgbClr val="000000"/>
                          </a:solidFill>
                          <a:ea typeface="한양신명조"/>
                        </a:rPr>
                        <a:t>～</a:t>
                      </a: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한양신명조"/>
                        </a:rPr>
                        <a:t>74</a:t>
                      </a:r>
                      <a:endParaRPr 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한양신명조"/>
                        </a:rPr>
                        <a:t>47.99±5.90</a:t>
                      </a:r>
                      <a:endParaRPr 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한양신명조"/>
                        </a:rPr>
                        <a:t>0.76</a:t>
                      </a:r>
                      <a:endParaRPr 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한양신명조"/>
                        </a:rPr>
                        <a:t>.468</a:t>
                      </a:r>
                      <a:endParaRPr 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한양신명조"/>
                        </a:rPr>
                        <a:t>75</a:t>
                      </a:r>
                      <a:r>
                        <a:rPr lang="en-US" sz="1600" kern="0" spc="0" dirty="0">
                          <a:solidFill>
                            <a:srgbClr val="000000"/>
                          </a:solidFill>
                          <a:ea typeface="한양신명조"/>
                        </a:rPr>
                        <a:t>～</a:t>
                      </a: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한양신명조"/>
                        </a:rPr>
                        <a:t>84</a:t>
                      </a:r>
                      <a:endParaRPr 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한양신명조"/>
                        </a:rPr>
                        <a:t>49.06±4.10</a:t>
                      </a:r>
                      <a:endParaRPr 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a typeface="한양신명조"/>
                        </a:rPr>
                        <a:t>≥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latin typeface="한양신명조"/>
                        </a:rPr>
                        <a:t>85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한양신명조"/>
                        </a:rPr>
                        <a:t>48.30±3.32</a:t>
                      </a:r>
                      <a:endParaRPr 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BMI</a:t>
                      </a:r>
                      <a:endParaRPr 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latin typeface="한양신명조"/>
                        </a:rPr>
                        <a:t>&lt;Nomal(&lt;23)</a:t>
                      </a:r>
                      <a:r>
                        <a:rPr lang="en-US" sz="1600" kern="0" spc="0" baseline="30000">
                          <a:solidFill>
                            <a:srgbClr val="000000"/>
                          </a:solidFill>
                          <a:latin typeface="한양신명조"/>
                        </a:rPr>
                        <a:t>a</a:t>
                      </a:r>
                      <a:endParaRPr lang="en-US" sz="16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latin typeface="한양신명조"/>
                        </a:rPr>
                        <a:t>51.75±3.10</a:t>
                      </a:r>
                      <a:endParaRPr lang="en-US" sz="16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latin typeface="한양신명조"/>
                        </a:rPr>
                        <a:t>19.90</a:t>
                      </a:r>
                      <a:endParaRPr lang="en-US" sz="16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FF0000"/>
                          </a:solidFill>
                          <a:latin typeface="한양신명조"/>
                        </a:rPr>
                        <a:t>&lt;.001</a:t>
                      </a:r>
                      <a:endParaRPr lang="en-US" sz="1600" kern="0" spc="0" dirty="0">
                        <a:solidFill>
                          <a:srgbClr val="FF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FF0000"/>
                          </a:solidFill>
                          <a:latin typeface="한양신명조"/>
                        </a:rPr>
                        <a:t>c&lt;</a:t>
                      </a:r>
                      <a:r>
                        <a:rPr lang="en-US" sz="1600" kern="0" spc="0" dirty="0" err="1">
                          <a:solidFill>
                            <a:srgbClr val="FF0000"/>
                          </a:solidFill>
                          <a:latin typeface="한양신명조"/>
                        </a:rPr>
                        <a:t>a,b</a:t>
                      </a:r>
                      <a:endParaRPr lang="en-US" sz="1600" kern="0" spc="0" dirty="0">
                        <a:solidFill>
                          <a:srgbClr val="FF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latin typeface="한양신명조"/>
                        </a:rPr>
                        <a:t>Overweight(23</a:t>
                      </a:r>
                      <a:r>
                        <a:rPr lang="en-US" sz="1600" kern="0" spc="0">
                          <a:solidFill>
                            <a:srgbClr val="000000"/>
                          </a:solidFill>
                          <a:ea typeface="한양신명조"/>
                        </a:rPr>
                        <a:t>～</a:t>
                      </a:r>
                      <a:r>
                        <a:rPr lang="en-US" sz="1600" kern="0" spc="0">
                          <a:solidFill>
                            <a:srgbClr val="000000"/>
                          </a:solidFill>
                          <a:latin typeface="한양신명조"/>
                        </a:rPr>
                        <a:t>&lt;25)</a:t>
                      </a:r>
                      <a:r>
                        <a:rPr lang="en-US" sz="1600" kern="0" spc="0" baseline="30000">
                          <a:solidFill>
                            <a:srgbClr val="000000"/>
                          </a:solidFill>
                          <a:latin typeface="한양신명조"/>
                        </a:rPr>
                        <a:t>b</a:t>
                      </a:r>
                      <a:endParaRPr lang="en-US" sz="16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latin typeface="한양신명조"/>
                        </a:rPr>
                        <a:t>49.78±3.48</a:t>
                      </a:r>
                      <a:endParaRPr lang="en-US" sz="16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latin typeface="한양신명조"/>
                        </a:rPr>
                        <a:t>Obesity(</a:t>
                      </a:r>
                      <a:r>
                        <a:rPr lang="en-US" sz="1600" kern="0" spc="0">
                          <a:solidFill>
                            <a:srgbClr val="000000"/>
                          </a:solidFill>
                          <a:ea typeface="한양신명조"/>
                        </a:rPr>
                        <a:t>≥</a:t>
                      </a:r>
                      <a:r>
                        <a:rPr lang="en-US" sz="1600" kern="0" spc="0">
                          <a:solidFill>
                            <a:srgbClr val="000000"/>
                          </a:solidFill>
                          <a:latin typeface="한양신명조"/>
                        </a:rPr>
                        <a:t>25)</a:t>
                      </a:r>
                      <a:r>
                        <a:rPr lang="en-US" sz="1600" kern="0" spc="0" baseline="30000">
                          <a:solidFill>
                            <a:srgbClr val="000000"/>
                          </a:solidFill>
                          <a:latin typeface="한양신명조"/>
                        </a:rPr>
                        <a:t>c</a:t>
                      </a:r>
                      <a:endParaRPr lang="en-US" sz="16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>
                          <a:solidFill>
                            <a:srgbClr val="000000"/>
                          </a:solidFill>
                          <a:latin typeface="한양신명조"/>
                        </a:rPr>
                        <a:t>46.44±4.82</a:t>
                      </a:r>
                      <a:endParaRPr lang="en-US" sz="16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타원 6"/>
          <p:cNvSpPr>
            <a:spLocks noChangeArrowheads="1"/>
          </p:cNvSpPr>
          <p:nvPr/>
        </p:nvSpPr>
        <p:spPr bwMode="auto">
          <a:xfrm>
            <a:off x="179512" y="2204864"/>
            <a:ext cx="823913" cy="577850"/>
          </a:xfrm>
          <a:prstGeom prst="ellipse">
            <a:avLst/>
          </a:prstGeom>
          <a:noFill/>
          <a:ln w="1905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" name="타원 6"/>
          <p:cNvSpPr>
            <a:spLocks noChangeArrowheads="1"/>
          </p:cNvSpPr>
          <p:nvPr/>
        </p:nvSpPr>
        <p:spPr bwMode="auto">
          <a:xfrm>
            <a:off x="179512" y="5085184"/>
            <a:ext cx="823913" cy="577850"/>
          </a:xfrm>
          <a:prstGeom prst="ellipse">
            <a:avLst/>
          </a:prstGeom>
          <a:noFill/>
          <a:ln w="1905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9" name="Text Box 93"/>
          <p:cNvSpPr txBox="1">
            <a:spLocks noChangeArrowheads="1"/>
          </p:cNvSpPr>
          <p:nvPr/>
        </p:nvSpPr>
        <p:spPr bwMode="auto">
          <a:xfrm>
            <a:off x="1043608" y="1124744"/>
            <a:ext cx="4896544" cy="369332"/>
          </a:xfrm>
          <a:prstGeom prst="rect">
            <a:avLst/>
          </a:prstGeom>
          <a:noFill/>
          <a:ln w="3175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ko-KR" altLang="en-US" dirty="0" smtClean="0">
                <a:ea typeface="HY헤드라인M" pitchFamily="18" charset="-127"/>
              </a:rPr>
              <a:t>대상자 </a:t>
            </a:r>
            <a:r>
              <a:rPr lang="ko-KR" altLang="en-US" dirty="0" smtClean="0">
                <a:ea typeface="HY헤드라인M" pitchFamily="18" charset="-127"/>
              </a:rPr>
              <a:t>특성에 따른 </a:t>
            </a:r>
            <a:r>
              <a:rPr lang="ko-KR" altLang="en-US" dirty="0" err="1" smtClean="0">
                <a:ea typeface="HY헤드라인M" pitchFamily="18" charset="-127"/>
              </a:rPr>
              <a:t>체수분정도</a:t>
            </a:r>
            <a:r>
              <a:rPr lang="ko-KR" altLang="en-US" dirty="0" smtClean="0">
                <a:ea typeface="HY헤드라인M" pitchFamily="18" charset="-127"/>
              </a:rPr>
              <a:t> 차이검증   </a:t>
            </a:r>
            <a:endParaRPr lang="en-US" altLang="ko-KR" dirty="0">
              <a:ea typeface="HY헤드라인M" pitchFamily="18" charset="-127"/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title"/>
          </p:nvPr>
        </p:nvSpPr>
        <p:spPr>
          <a:xfrm>
            <a:off x="1907704" y="116632"/>
            <a:ext cx="6785609" cy="796908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             </a:t>
            </a:r>
            <a:r>
              <a:rPr lang="ko-KR" altLang="en-US" sz="3600" dirty="0" smtClean="0"/>
              <a:t>연구 결과 </a:t>
            </a:r>
            <a:endParaRPr lang="ko-KR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251520" y="1484784"/>
          <a:ext cx="8640960" cy="5093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944216"/>
                <a:gridCol w="1872208"/>
                <a:gridCol w="936104"/>
                <a:gridCol w="1008112"/>
                <a:gridCol w="1008112"/>
              </a:tblGrid>
              <a:tr h="41349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Characteristics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Categories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M±SD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t or F 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  <a:endParaRPr 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 err="1">
                          <a:solidFill>
                            <a:srgbClr val="000000"/>
                          </a:solidFill>
                          <a:latin typeface="+mn-lt"/>
                        </a:rPr>
                        <a:t>Scheffe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'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0658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만성질환 수 </a:t>
                      </a:r>
                      <a:endParaRPr 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r>
                        <a:rPr lang="en-US" sz="1400" kern="0" spc="0" baseline="30000" dirty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51.30±4.94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6.35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FF0000"/>
                          </a:solidFill>
                          <a:latin typeface="+mn-lt"/>
                        </a:rPr>
                        <a:t>.002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FF0000"/>
                          </a:solidFill>
                          <a:latin typeface="+mn-lt"/>
                        </a:rPr>
                        <a:t>a&gt;b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19996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  <a:ea typeface="한양신명조"/>
                        </a:rPr>
                        <a:t>～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48.60±4.09</a:t>
                      </a: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noFill/>
                  </a:tcPr>
                </a:tc>
              </a:tr>
              <a:tr h="41349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  <a:ea typeface="한양신명조"/>
                        </a:rPr>
                        <a:t>≥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  <a:r>
                        <a:rPr lang="en-US" sz="1400" kern="0" spc="0" baseline="30000" dirty="0">
                          <a:solidFill>
                            <a:srgbClr val="000000"/>
                          </a:solidFill>
                          <a:latin typeface="+mn-lt"/>
                        </a:rPr>
                        <a:t>b</a:t>
                      </a:r>
                      <a:endParaRPr 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45.43±6.62</a:t>
                      </a: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noFill/>
                  </a:tcPr>
                </a:tc>
              </a:tr>
              <a:tr h="354056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약물 복용 수</a:t>
                      </a:r>
                      <a:endParaRPr 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r>
                        <a:rPr lang="en-US" sz="1400" kern="0" spc="0" baseline="30000" dirty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51.27±4.38 </a:t>
                      </a: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4.00</a:t>
                      </a: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FF0000"/>
                          </a:solidFill>
                          <a:latin typeface="+mn-lt"/>
                        </a:rPr>
                        <a:t>.021</a:t>
                      </a: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FF0000"/>
                          </a:solidFill>
                          <a:latin typeface="+mn-lt"/>
                        </a:rPr>
                        <a:t>a&gt;b</a:t>
                      </a: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1349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r>
                        <a:rPr lang="en-US" sz="1400" kern="0" spc="0">
                          <a:solidFill>
                            <a:srgbClr val="000000"/>
                          </a:solidFill>
                          <a:latin typeface="+mn-lt"/>
                          <a:ea typeface="한양신명조"/>
                        </a:rPr>
                        <a:t>～</a:t>
                      </a:r>
                      <a:r>
                        <a:rPr lang="en-US" sz="1400" kern="0" spc="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48.89±4.04 </a:t>
                      </a: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1349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  <a:ea typeface="한양신명조"/>
                        </a:rPr>
                        <a:t>≥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  <a:r>
                        <a:rPr lang="en-US" sz="1400" kern="0" spc="0" baseline="30000" dirty="0">
                          <a:solidFill>
                            <a:srgbClr val="000000"/>
                          </a:solidFill>
                          <a:latin typeface="+mn-lt"/>
                        </a:rPr>
                        <a:t>b</a:t>
                      </a:r>
                      <a:endParaRPr 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47.72±5.04 </a:t>
                      </a: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1349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요실금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endParaRPr 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latin typeface="+mn-lt"/>
                        </a:rPr>
                        <a:t>No (0)</a:t>
                      </a: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50.43±5.36</a:t>
                      </a: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6.97</a:t>
                      </a: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FF0000"/>
                          </a:solidFill>
                          <a:latin typeface="+mn-lt"/>
                        </a:rPr>
                        <a:t>.001</a:t>
                      </a: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noFill/>
                  </a:tcPr>
                </a:tc>
              </a:tr>
              <a:tr h="41349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latin typeface="+mn-lt"/>
                        </a:rPr>
                        <a:t>Mild (1</a:t>
                      </a:r>
                      <a:r>
                        <a:rPr lang="en-US" sz="1400" kern="0" spc="0">
                          <a:solidFill>
                            <a:srgbClr val="000000"/>
                          </a:solidFill>
                          <a:latin typeface="+mn-lt"/>
                          <a:ea typeface="한양신명조"/>
                        </a:rPr>
                        <a:t>～</a:t>
                      </a:r>
                      <a:r>
                        <a:rPr lang="en-US" sz="1400" kern="0" spc="0">
                          <a:solidFill>
                            <a:srgbClr val="000000"/>
                          </a:solidFill>
                          <a:latin typeface="+mn-lt"/>
                        </a:rPr>
                        <a:t>20)</a:t>
                      </a: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latin typeface="+mn-lt"/>
                        </a:rPr>
                        <a:t>47.51±3.93</a:t>
                      </a: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noFill/>
                  </a:tcPr>
                </a:tc>
              </a:tr>
              <a:tr h="41349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latin typeface="+mn-lt"/>
                          <a:ea typeface="한양신명조"/>
                        </a:rPr>
                        <a:t>≥</a:t>
                      </a:r>
                      <a:r>
                        <a:rPr lang="en-US" sz="1400" kern="0" spc="0">
                          <a:solidFill>
                            <a:srgbClr val="000000"/>
                          </a:solidFill>
                          <a:latin typeface="+mn-lt"/>
                        </a:rPr>
                        <a:t>Medium (</a:t>
                      </a:r>
                      <a:r>
                        <a:rPr lang="en-US" sz="1400" kern="0" spc="0">
                          <a:solidFill>
                            <a:srgbClr val="000000"/>
                          </a:solidFill>
                          <a:latin typeface="+mn-lt"/>
                          <a:ea typeface="한양신명조"/>
                        </a:rPr>
                        <a:t>≥</a:t>
                      </a:r>
                      <a:r>
                        <a:rPr lang="en-US" sz="1400" kern="0" spc="0">
                          <a:solidFill>
                            <a:srgbClr val="000000"/>
                          </a:solidFill>
                          <a:latin typeface="+mn-lt"/>
                        </a:rPr>
                        <a:t>21)</a:t>
                      </a: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latin typeface="+mn-lt"/>
                        </a:rPr>
                        <a:t>46.90±2.19</a:t>
                      </a: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noFill/>
                  </a:tcPr>
                </a:tc>
              </a:tr>
              <a:tr h="41349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우울</a:t>
                      </a:r>
                      <a:endParaRPr 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 err="1">
                          <a:solidFill>
                            <a:srgbClr val="000000"/>
                          </a:solidFill>
                          <a:latin typeface="+mn-lt"/>
                        </a:rPr>
                        <a:t>Nomal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 (0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  <a:ea typeface="한양신명조"/>
                        </a:rPr>
                        <a:t>～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4) </a:t>
                      </a: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48.68±4.99</a:t>
                      </a: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latin typeface="+mn-lt"/>
                        </a:rPr>
                        <a:t>0.39</a:t>
                      </a: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.678</a:t>
                      </a: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1349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Mild (5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  <a:ea typeface="한양신명조"/>
                        </a:rPr>
                        <a:t>～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9)</a:t>
                      </a: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48.84±3.96</a:t>
                      </a: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1349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Severe (10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  <a:ea typeface="한양신명조"/>
                        </a:rPr>
                        <a:t>～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15)</a:t>
                      </a: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47.72±4.65</a:t>
                      </a: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타원 6"/>
          <p:cNvSpPr>
            <a:spLocks noChangeArrowheads="1"/>
          </p:cNvSpPr>
          <p:nvPr/>
        </p:nvSpPr>
        <p:spPr bwMode="auto">
          <a:xfrm>
            <a:off x="251520" y="2852936"/>
            <a:ext cx="1296144" cy="577850"/>
          </a:xfrm>
          <a:prstGeom prst="ellipse">
            <a:avLst/>
          </a:prstGeom>
          <a:noFill/>
          <a:ln w="1905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6" name="타원 6"/>
          <p:cNvSpPr>
            <a:spLocks noChangeArrowheads="1"/>
          </p:cNvSpPr>
          <p:nvPr/>
        </p:nvSpPr>
        <p:spPr bwMode="auto">
          <a:xfrm>
            <a:off x="179512" y="4005064"/>
            <a:ext cx="823913" cy="577850"/>
          </a:xfrm>
          <a:prstGeom prst="ellipse">
            <a:avLst/>
          </a:prstGeom>
          <a:noFill/>
          <a:ln w="1905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7" name="타원 6"/>
          <p:cNvSpPr>
            <a:spLocks noChangeArrowheads="1"/>
          </p:cNvSpPr>
          <p:nvPr/>
        </p:nvSpPr>
        <p:spPr bwMode="auto">
          <a:xfrm>
            <a:off x="179512" y="1844824"/>
            <a:ext cx="1440160" cy="577850"/>
          </a:xfrm>
          <a:prstGeom prst="ellipse">
            <a:avLst/>
          </a:prstGeom>
          <a:noFill/>
          <a:ln w="1905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" name="제목 1"/>
          <p:cNvSpPr txBox="1">
            <a:spLocks/>
          </p:cNvSpPr>
          <p:nvPr/>
        </p:nvSpPr>
        <p:spPr>
          <a:xfrm>
            <a:off x="1907704" y="116632"/>
            <a:ext cx="6785609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  <a:t>             </a:t>
            </a:r>
            <a:r>
              <a:rPr kumimoji="0" lang="ko-KR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  <a:t>연구 결과 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oto Sans" panose="020B0502040504020204" pitchFamily="34" charset="0"/>
              <a:ea typeface="맑은 고딕" panose="020B0503020000020004" pitchFamily="50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내용 개체 틀 4"/>
          <p:cNvGraphicFramePr>
            <a:graphicFrameLocks noGrp="1"/>
          </p:cNvGraphicFramePr>
          <p:nvPr>
            <p:ph idx="1"/>
          </p:nvPr>
        </p:nvGraphicFramePr>
        <p:xfrm>
          <a:off x="323528" y="2132856"/>
          <a:ext cx="8496944" cy="1626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936104"/>
                <a:gridCol w="1368152"/>
                <a:gridCol w="1152128"/>
                <a:gridCol w="1080120"/>
                <a:gridCol w="1008112"/>
                <a:gridCol w="1008112"/>
                <a:gridCol w="122413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120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변수</a:t>
                      </a:r>
                      <a:endParaRPr lang="en-US" altLang="ko-KR" sz="1600" b="1" kern="1200" dirty="0" smtClean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endParaRPr lang="ko-KR" altLang="en-US" sz="1600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ysClr val="windowText" lastClr="000000"/>
                          </a:solidFill>
                          <a:latin typeface="+mn-lt"/>
                        </a:rPr>
                        <a:t>BMI</a:t>
                      </a:r>
                      <a:endParaRPr lang="ko-KR" altLang="en-US" sz="1600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ysClr val="windowText" lastClr="000000"/>
                          </a:solidFill>
                          <a:latin typeface="+mn-lt"/>
                        </a:rPr>
                        <a:t>만성</a:t>
                      </a:r>
                      <a:endParaRPr lang="en-US" altLang="ko-KR" sz="1600" dirty="0" smtClean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  <a:p>
                      <a:pPr algn="ctr" latinLnBrk="1"/>
                      <a:r>
                        <a:rPr lang="ko-KR" altLang="en-US" sz="1600" dirty="0" smtClean="0">
                          <a:solidFill>
                            <a:sysClr val="windowText" lastClr="000000"/>
                          </a:solidFill>
                          <a:latin typeface="+mn-lt"/>
                        </a:rPr>
                        <a:t>질환 수 </a:t>
                      </a:r>
                      <a:endParaRPr lang="ko-KR" altLang="en-US" sz="1600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ysClr val="windowText" lastClr="000000"/>
                          </a:solidFill>
                          <a:latin typeface="+mn-lt"/>
                        </a:rPr>
                        <a:t>약물</a:t>
                      </a:r>
                      <a:endParaRPr lang="en-US" altLang="ko-KR" sz="1600" dirty="0" smtClean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  <a:p>
                      <a:pPr algn="ctr" latinLnBrk="1"/>
                      <a:r>
                        <a:rPr lang="ko-KR" altLang="en-US" sz="1600" dirty="0" smtClean="0">
                          <a:solidFill>
                            <a:sysClr val="windowText" lastClr="000000"/>
                          </a:solidFill>
                          <a:latin typeface="+mn-lt"/>
                        </a:rPr>
                        <a:t>복용 수 </a:t>
                      </a:r>
                      <a:endParaRPr lang="ko-KR" altLang="en-US" sz="1600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ysClr val="windowText" lastClr="000000"/>
                          </a:solidFill>
                          <a:latin typeface="+mn-lt"/>
                        </a:rPr>
                        <a:t>요</a:t>
                      </a:r>
                      <a:endParaRPr lang="en-US" altLang="ko-KR" sz="1600" dirty="0" smtClean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  <a:p>
                      <a:pPr algn="ctr" latinLnBrk="1"/>
                      <a:r>
                        <a:rPr lang="ko-KR" altLang="en-US" sz="1600" dirty="0" smtClean="0">
                          <a:solidFill>
                            <a:sysClr val="windowText" lastClr="000000"/>
                          </a:solidFill>
                          <a:latin typeface="+mn-lt"/>
                        </a:rPr>
                        <a:t>실금 </a:t>
                      </a:r>
                      <a:endParaRPr lang="ko-KR" altLang="en-US" sz="1600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ysClr val="windowText" lastClr="000000"/>
                          </a:solidFill>
                          <a:latin typeface="+mn-lt"/>
                        </a:rPr>
                        <a:t>인지</a:t>
                      </a:r>
                      <a:endParaRPr lang="en-US" altLang="ko-KR" sz="1600" dirty="0" smtClean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  <a:p>
                      <a:pPr algn="ctr" latinLnBrk="1"/>
                      <a:r>
                        <a:rPr lang="ko-KR" altLang="en-US" sz="1600" dirty="0" smtClean="0">
                          <a:solidFill>
                            <a:sysClr val="windowText" lastClr="000000"/>
                          </a:solidFill>
                          <a:latin typeface="+mn-lt"/>
                        </a:rPr>
                        <a:t>기능</a:t>
                      </a:r>
                      <a:endParaRPr lang="ko-KR" altLang="en-US" sz="1600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ysClr val="windowText" lastClr="000000"/>
                          </a:solidFill>
                          <a:latin typeface="+mn-lt"/>
                        </a:rPr>
                        <a:t>우울</a:t>
                      </a:r>
                      <a:endParaRPr lang="ko-KR" altLang="en-US" sz="1600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ysClr val="windowText" lastClr="000000"/>
                          </a:solidFill>
                          <a:latin typeface="+mn-lt"/>
                        </a:rPr>
                        <a:t>사회적 </a:t>
                      </a:r>
                      <a:endParaRPr lang="en-US" altLang="ko-KR" sz="1600" dirty="0" smtClean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  <a:p>
                      <a:pPr algn="ctr" latinLnBrk="1"/>
                      <a:r>
                        <a:rPr lang="ko-KR" altLang="en-US" sz="1600" dirty="0" smtClean="0">
                          <a:solidFill>
                            <a:sysClr val="windowText" lastClr="000000"/>
                          </a:solidFill>
                          <a:latin typeface="+mn-lt"/>
                        </a:rPr>
                        <a:t>지지 </a:t>
                      </a:r>
                      <a:endParaRPr lang="ko-KR" altLang="en-US" sz="1600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latin typeface="+mn-lt"/>
                        </a:rPr>
                        <a:t>(r)</a:t>
                      </a:r>
                      <a:endParaRPr lang="ko-KR" altLang="en-US" sz="1600" dirty="0" smtClean="0"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-.54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-.28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-.09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-.19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.06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-.076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.17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i="1" dirty="0" smtClean="0">
                          <a:latin typeface="+mn-lt"/>
                        </a:rPr>
                        <a:t>p</a:t>
                      </a:r>
                      <a:endParaRPr lang="ko-KR" altLang="en-US" sz="1600" i="1" dirty="0">
                        <a:latin typeface="+mn-lt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(&lt;.001)</a:t>
                      </a: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(.001)</a:t>
                      </a: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(.322)</a:t>
                      </a: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(.029)</a:t>
                      </a: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(.476)</a:t>
                      </a: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(.382)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(.056)</a:t>
                      </a:r>
                    </a:p>
                  </a:txBody>
                  <a:tcPr marL="64770" marR="64770" marT="17907" marB="17907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타원 6"/>
          <p:cNvSpPr>
            <a:spLocks noChangeArrowheads="1"/>
          </p:cNvSpPr>
          <p:nvPr/>
        </p:nvSpPr>
        <p:spPr bwMode="auto">
          <a:xfrm>
            <a:off x="1115616" y="1844824"/>
            <a:ext cx="823913" cy="2088232"/>
          </a:xfrm>
          <a:prstGeom prst="ellipse">
            <a:avLst/>
          </a:prstGeom>
          <a:noFill/>
          <a:ln w="1905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7" name="타원 6"/>
          <p:cNvSpPr>
            <a:spLocks noChangeArrowheads="1"/>
          </p:cNvSpPr>
          <p:nvPr/>
        </p:nvSpPr>
        <p:spPr bwMode="auto">
          <a:xfrm>
            <a:off x="2267744" y="1916832"/>
            <a:ext cx="823913" cy="2016224"/>
          </a:xfrm>
          <a:prstGeom prst="ellipse">
            <a:avLst/>
          </a:prstGeom>
          <a:noFill/>
          <a:ln w="1905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" name="타원 6"/>
          <p:cNvSpPr>
            <a:spLocks noChangeArrowheads="1"/>
          </p:cNvSpPr>
          <p:nvPr/>
        </p:nvSpPr>
        <p:spPr bwMode="auto">
          <a:xfrm>
            <a:off x="4644008" y="1988840"/>
            <a:ext cx="823913" cy="1872208"/>
          </a:xfrm>
          <a:prstGeom prst="ellipse">
            <a:avLst/>
          </a:prstGeom>
          <a:noFill/>
          <a:ln w="1905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9" name="Text Box 93"/>
          <p:cNvSpPr txBox="1">
            <a:spLocks noChangeArrowheads="1"/>
          </p:cNvSpPr>
          <p:nvPr/>
        </p:nvSpPr>
        <p:spPr bwMode="auto">
          <a:xfrm>
            <a:off x="2195736" y="1340768"/>
            <a:ext cx="4896544" cy="369332"/>
          </a:xfrm>
          <a:prstGeom prst="rect">
            <a:avLst/>
          </a:prstGeom>
          <a:noFill/>
          <a:ln w="3175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ko-KR" altLang="en-US" dirty="0" smtClean="0">
                <a:ea typeface="HY헤드라인M" pitchFamily="18" charset="-127"/>
              </a:rPr>
              <a:t>연구 변수와 </a:t>
            </a:r>
            <a:r>
              <a:rPr lang="ko-KR" altLang="en-US" dirty="0" err="1" smtClean="0">
                <a:ea typeface="HY헤드라인M" pitchFamily="18" charset="-127"/>
              </a:rPr>
              <a:t>체수분정도와의</a:t>
            </a:r>
            <a:r>
              <a:rPr lang="ko-KR" altLang="en-US" dirty="0" smtClean="0">
                <a:ea typeface="HY헤드라인M" pitchFamily="18" charset="-127"/>
              </a:rPr>
              <a:t> 상관관계  </a:t>
            </a:r>
            <a:endParaRPr lang="en-US" altLang="ko-KR" dirty="0">
              <a:ea typeface="HY헤드라인M" pitchFamily="18" charset="-127"/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title"/>
          </p:nvPr>
        </p:nvSpPr>
        <p:spPr>
          <a:xfrm>
            <a:off x="1907704" y="116632"/>
            <a:ext cx="6785609" cy="796908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             </a:t>
            </a:r>
            <a:r>
              <a:rPr lang="ko-KR" altLang="en-US" sz="3600" dirty="0" smtClean="0"/>
              <a:t>연구 결과 </a:t>
            </a:r>
            <a:endParaRPr lang="ko-KR" altLang="en-US" sz="2800" dirty="0"/>
          </a:p>
        </p:txBody>
      </p:sp>
      <p:sp>
        <p:nvSpPr>
          <p:cNvPr id="11" name="TextBox 20"/>
          <p:cNvSpPr txBox="1">
            <a:spLocks noChangeArrowheads="1"/>
          </p:cNvSpPr>
          <p:nvPr/>
        </p:nvSpPr>
        <p:spPr bwMode="auto">
          <a:xfrm>
            <a:off x="1115616" y="4386826"/>
            <a:ext cx="2736304" cy="8925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altLang="ko-KR" dirty="0"/>
              <a:t>           </a:t>
            </a:r>
            <a:r>
              <a:rPr lang="en-US" altLang="ko-KR" dirty="0" smtClean="0"/>
              <a:t> </a:t>
            </a:r>
            <a:r>
              <a:rPr lang="ko-KR" altLang="en-US" sz="1600" dirty="0" smtClean="0"/>
              <a:t>◈ </a:t>
            </a:r>
            <a:r>
              <a:rPr lang="en-US" altLang="ko-KR" sz="1600" dirty="0" smtClean="0"/>
              <a:t>BMI</a:t>
            </a:r>
            <a:r>
              <a:rPr lang="en-US" altLang="ko-KR" sz="1400" dirty="0" smtClean="0"/>
              <a:t>                </a:t>
            </a:r>
            <a:endParaRPr lang="en-US" altLang="ko-KR" sz="1400" dirty="0"/>
          </a:p>
          <a:p>
            <a:r>
              <a:rPr lang="ko-KR" altLang="en-US" dirty="0"/>
              <a:t>           </a:t>
            </a:r>
            <a:r>
              <a:rPr lang="ko-KR" altLang="en-US" dirty="0" smtClean="0"/>
              <a:t> </a:t>
            </a:r>
            <a:r>
              <a:rPr lang="ko-KR" altLang="en-US" sz="1600" dirty="0" smtClean="0"/>
              <a:t>◈ </a:t>
            </a:r>
            <a:r>
              <a:rPr lang="ko-KR" altLang="en-US" sz="1600" dirty="0" err="1" smtClean="0"/>
              <a:t>만성질환수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 </a:t>
            </a:r>
            <a:endParaRPr lang="en-US" altLang="ko-KR" sz="1600" dirty="0" smtClean="0"/>
          </a:p>
          <a:p>
            <a:r>
              <a:rPr lang="en-US" altLang="ko-KR" sz="1600" dirty="0" smtClean="0"/>
              <a:t>              ◈ </a:t>
            </a:r>
            <a:r>
              <a:rPr lang="ko-KR" altLang="en-US" sz="1600" dirty="0" err="1" smtClean="0"/>
              <a:t>요실금정도</a:t>
            </a:r>
            <a:endParaRPr lang="en-US" altLang="ko-KR" sz="1600" dirty="0"/>
          </a:p>
        </p:txBody>
      </p:sp>
      <p:sp>
        <p:nvSpPr>
          <p:cNvPr id="12" name="아래쪽 화살표 11"/>
          <p:cNvSpPr/>
          <p:nvPr/>
        </p:nvSpPr>
        <p:spPr bwMode="auto">
          <a:xfrm>
            <a:off x="755576" y="4365104"/>
            <a:ext cx="1296144" cy="13681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TextBox 27"/>
          <p:cNvSpPr txBox="1">
            <a:spLocks noChangeArrowheads="1"/>
          </p:cNvSpPr>
          <p:nvPr/>
        </p:nvSpPr>
        <p:spPr bwMode="auto">
          <a:xfrm>
            <a:off x="1619672" y="5805264"/>
            <a:ext cx="734504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sz="1400" dirty="0">
                <a:solidFill>
                  <a:srgbClr val="0000FF"/>
                </a:solidFill>
              </a:rPr>
              <a:t>● </a:t>
            </a:r>
            <a:r>
              <a:rPr lang="ko-KR" altLang="en-US" sz="1400" dirty="0" smtClean="0">
                <a:solidFill>
                  <a:srgbClr val="0000FF"/>
                </a:solidFill>
              </a:rPr>
              <a:t>대상자의 </a:t>
            </a:r>
            <a:r>
              <a:rPr lang="ko-KR" altLang="en-US" sz="1400" dirty="0" err="1" smtClean="0">
                <a:solidFill>
                  <a:srgbClr val="0000FF"/>
                </a:solidFill>
              </a:rPr>
              <a:t>체수분정도는</a:t>
            </a:r>
            <a:r>
              <a:rPr lang="ko-KR" altLang="en-US" sz="1400" dirty="0" smtClean="0">
                <a:solidFill>
                  <a:srgbClr val="0000FF"/>
                </a:solidFill>
              </a:rPr>
              <a:t> </a:t>
            </a:r>
            <a:r>
              <a:rPr lang="ko-KR" altLang="en-US" sz="1400" dirty="0" err="1" smtClean="0">
                <a:solidFill>
                  <a:srgbClr val="0000FF"/>
                </a:solidFill>
              </a:rPr>
              <a:t>체질량지수</a:t>
            </a:r>
            <a:r>
              <a:rPr lang="en-US" altLang="ko-KR" sz="1400" dirty="0" smtClean="0">
                <a:solidFill>
                  <a:srgbClr val="0000FF"/>
                </a:solidFill>
              </a:rPr>
              <a:t>, </a:t>
            </a:r>
            <a:r>
              <a:rPr lang="ko-KR" altLang="en-US" sz="1400" dirty="0" smtClean="0">
                <a:solidFill>
                  <a:srgbClr val="0000FF"/>
                </a:solidFill>
              </a:rPr>
              <a:t>만성질환 수</a:t>
            </a:r>
            <a:r>
              <a:rPr lang="en-US" altLang="ko-KR" sz="1400" dirty="0" smtClean="0">
                <a:solidFill>
                  <a:srgbClr val="0000FF"/>
                </a:solidFill>
              </a:rPr>
              <a:t>, </a:t>
            </a:r>
            <a:r>
              <a:rPr lang="ko-KR" altLang="en-US" sz="1400" dirty="0" err="1" smtClean="0">
                <a:solidFill>
                  <a:srgbClr val="0000FF"/>
                </a:solidFill>
              </a:rPr>
              <a:t>요실금정도와</a:t>
            </a:r>
            <a:r>
              <a:rPr lang="ko-KR" altLang="en-US" sz="1400" dirty="0" smtClean="0">
                <a:solidFill>
                  <a:srgbClr val="0000FF"/>
                </a:solidFill>
              </a:rPr>
              <a:t> 유의한 음의 상관관계</a:t>
            </a:r>
            <a:endParaRPr lang="ko-KR" altLang="en-US" sz="1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내용 개체 틀 4"/>
          <p:cNvGraphicFramePr>
            <a:graphicFrameLocks noGrp="1"/>
          </p:cNvGraphicFramePr>
          <p:nvPr>
            <p:ph idx="1"/>
          </p:nvPr>
        </p:nvGraphicFramePr>
        <p:xfrm>
          <a:off x="323528" y="3501008"/>
          <a:ext cx="8568954" cy="23934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1440160"/>
                <a:gridCol w="1224136"/>
                <a:gridCol w="1368152"/>
                <a:gridCol w="1008112"/>
                <a:gridCol w="1008114"/>
              </a:tblGrid>
              <a:tr h="57219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Independent Variable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B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S.E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800" kern="0" spc="0" dirty="0">
                          <a:solidFill>
                            <a:srgbClr val="000000"/>
                          </a:solidFill>
                          <a:latin typeface="+mn-lt"/>
                          <a:ea typeface="한양신명조"/>
                        </a:rPr>
                        <a:t>β</a:t>
                      </a:r>
                      <a:endParaRPr lang="el-GR" sz="18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  <a:endParaRPr lang="en-US" sz="1800" kern="0" spc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57219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BMI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>
                          <a:solidFill>
                            <a:srgbClr val="000000"/>
                          </a:solidFill>
                          <a:latin typeface="+mn-lt"/>
                        </a:rPr>
                        <a:t>-0.73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0.09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-0.51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-8.36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&lt;.001</a:t>
                      </a:r>
                    </a:p>
                  </a:txBody>
                  <a:tcPr marL="64770" marR="64770" marT="17907" marB="17907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57219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Female(to male)</a:t>
                      </a: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-5.24</a:t>
                      </a: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0.67</a:t>
                      </a: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-0.47</a:t>
                      </a: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7.80</a:t>
                      </a: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0" spc="0" dirty="0">
                          <a:solidFill>
                            <a:srgbClr val="000000"/>
                          </a:solidFill>
                          <a:latin typeface="+mn-lt"/>
                        </a:rPr>
                        <a:t>&lt;.001</a:t>
                      </a:r>
                    </a:p>
                  </a:txBody>
                  <a:tcPr marL="64770" marR="64770" marT="17907" marB="17907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596442">
                <a:tc gridSpan="6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en-US" altLang="ko-KR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.52,   Adj. R</a:t>
                      </a:r>
                      <a:r>
                        <a:rPr lang="en-US" altLang="ko-KR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=.51,    F=70.94,   </a:t>
                      </a:r>
                      <a:r>
                        <a:rPr lang="en-US" altLang="ko-K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=&lt;.001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1907704" y="116632"/>
            <a:ext cx="6785609" cy="796908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             </a:t>
            </a:r>
            <a:r>
              <a:rPr lang="ko-KR" altLang="en-US" sz="3600" dirty="0" smtClean="0"/>
              <a:t>연구 결과 </a:t>
            </a:r>
            <a:endParaRPr lang="ko-KR" altLang="en-US" sz="2800" dirty="0"/>
          </a:p>
        </p:txBody>
      </p:sp>
      <p:sp>
        <p:nvSpPr>
          <p:cNvPr id="7" name="Text Box 93"/>
          <p:cNvSpPr txBox="1">
            <a:spLocks noChangeArrowheads="1"/>
          </p:cNvSpPr>
          <p:nvPr/>
        </p:nvSpPr>
        <p:spPr bwMode="auto">
          <a:xfrm>
            <a:off x="827584" y="1124744"/>
            <a:ext cx="6336704" cy="369332"/>
          </a:xfrm>
          <a:prstGeom prst="rect">
            <a:avLst/>
          </a:prstGeom>
          <a:noFill/>
          <a:ln w="3175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ko-KR" altLang="en-US" dirty="0" smtClean="0">
                <a:ea typeface="HY헤드라인M" pitchFamily="18" charset="-127"/>
              </a:rPr>
              <a:t>재가 노인의 </a:t>
            </a:r>
            <a:r>
              <a:rPr lang="ko-KR" altLang="en-US" dirty="0" err="1" smtClean="0">
                <a:ea typeface="HY헤드라인M" pitchFamily="18" charset="-127"/>
              </a:rPr>
              <a:t>체수분정도에</a:t>
            </a:r>
            <a:r>
              <a:rPr lang="ko-KR" altLang="en-US" dirty="0" smtClean="0">
                <a:ea typeface="HY헤드라인M" pitchFamily="18" charset="-127"/>
              </a:rPr>
              <a:t> 영향을 미치는 요인   </a:t>
            </a:r>
            <a:endParaRPr lang="en-US" altLang="ko-KR" dirty="0">
              <a:ea typeface="HY헤드라인M" pitchFamily="18" charset="-127"/>
            </a:endParaRPr>
          </a:p>
        </p:txBody>
      </p:sp>
      <p:sp>
        <p:nvSpPr>
          <p:cNvPr id="8" name="TextBox 27"/>
          <p:cNvSpPr txBox="1">
            <a:spLocks noChangeArrowheads="1"/>
          </p:cNvSpPr>
          <p:nvPr/>
        </p:nvSpPr>
        <p:spPr bwMode="auto">
          <a:xfrm>
            <a:off x="683568" y="1628800"/>
            <a:ext cx="792088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rgbClr val="0000FF"/>
                </a:solidFill>
                <a:latin typeface="Noto Sans" charset="0"/>
              </a:rPr>
              <a:t>◈ </a:t>
            </a:r>
            <a:r>
              <a:rPr lang="ko-KR" altLang="en-US" sz="1600" dirty="0" smtClean="0">
                <a:latin typeface="Noto Sans" charset="0"/>
              </a:rPr>
              <a:t>통계적 유의성을 보인 성별</a:t>
            </a:r>
            <a:r>
              <a:rPr lang="en-US" altLang="ko-KR" sz="1600" dirty="0" smtClean="0">
                <a:latin typeface="Noto Sans" charset="0"/>
              </a:rPr>
              <a:t>, </a:t>
            </a:r>
            <a:r>
              <a:rPr lang="ko-KR" altLang="en-US" sz="1600" dirty="0" err="1" smtClean="0">
                <a:latin typeface="Noto Sans" charset="0"/>
              </a:rPr>
              <a:t>체질량지수</a:t>
            </a:r>
            <a:r>
              <a:rPr lang="en-US" altLang="ko-KR" sz="1600" dirty="0" smtClean="0">
                <a:latin typeface="Noto Sans" charset="0"/>
              </a:rPr>
              <a:t>, </a:t>
            </a:r>
            <a:r>
              <a:rPr lang="ko-KR" altLang="en-US" sz="1600" dirty="0" smtClean="0">
                <a:latin typeface="Noto Sans" charset="0"/>
              </a:rPr>
              <a:t>만성질환 수</a:t>
            </a:r>
            <a:r>
              <a:rPr lang="en-US" altLang="ko-KR" sz="1600" dirty="0" smtClean="0">
                <a:latin typeface="Noto Sans" charset="0"/>
              </a:rPr>
              <a:t>, </a:t>
            </a:r>
            <a:r>
              <a:rPr lang="ko-KR" altLang="en-US" sz="1600" dirty="0" err="1" smtClean="0">
                <a:latin typeface="Noto Sans" charset="0"/>
              </a:rPr>
              <a:t>요실금정도를</a:t>
            </a:r>
            <a:r>
              <a:rPr lang="ko-KR" altLang="en-US" sz="1600" dirty="0" smtClean="0">
                <a:latin typeface="Noto Sans" charset="0"/>
              </a:rPr>
              <a:t> 독립변수로 </a:t>
            </a:r>
            <a:endParaRPr lang="en-US" altLang="ko-KR" sz="1600" dirty="0" smtClean="0">
              <a:latin typeface="Noto Sans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Noto Sans" charset="0"/>
              </a:rPr>
              <a:t>     </a:t>
            </a:r>
            <a:r>
              <a:rPr lang="ko-KR" altLang="en-US" sz="1600" dirty="0" smtClean="0">
                <a:latin typeface="Noto Sans" charset="0"/>
              </a:rPr>
              <a:t>하여 단계적 회귀분석 </a:t>
            </a:r>
            <a:endParaRPr lang="en-US" altLang="ko-KR" sz="1600" dirty="0" smtClean="0">
              <a:latin typeface="Noto Sans" charset="0"/>
            </a:endParaRPr>
          </a:p>
          <a:p>
            <a:endParaRPr lang="en-US" altLang="ko-KR" sz="1100" dirty="0" smtClean="0">
              <a:latin typeface="Noto Sans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rgbClr val="0000FF"/>
                </a:solidFill>
                <a:latin typeface="Noto Sans" charset="0"/>
              </a:rPr>
              <a:t>◈ </a:t>
            </a:r>
            <a:r>
              <a:rPr lang="ko-KR" altLang="en-US" sz="1600" dirty="0" err="1" smtClean="0">
                <a:latin typeface="Noto Sans" charset="0"/>
              </a:rPr>
              <a:t>다중공선성</a:t>
            </a:r>
            <a:r>
              <a:rPr lang="ko-KR" altLang="en-US" sz="1600" dirty="0" smtClean="0">
                <a:latin typeface="Noto Sans" charset="0"/>
              </a:rPr>
              <a:t> 진단 결과</a:t>
            </a:r>
            <a:r>
              <a:rPr lang="en-US" altLang="ko-KR" sz="1600" dirty="0" smtClean="0">
                <a:latin typeface="Noto Sans" charset="0"/>
              </a:rPr>
              <a:t> Durbin-Watson</a:t>
            </a:r>
            <a:r>
              <a:rPr lang="ko-KR" altLang="en-US" sz="1600" dirty="0" smtClean="0">
                <a:latin typeface="Noto Sans" charset="0"/>
              </a:rPr>
              <a:t> </a:t>
            </a:r>
            <a:r>
              <a:rPr lang="en-US" altLang="ko-KR" sz="1600" dirty="0" smtClean="0">
                <a:latin typeface="Noto Sans" charset="0"/>
              </a:rPr>
              <a:t>=1.56, </a:t>
            </a:r>
            <a:r>
              <a:rPr lang="ko-KR" altLang="en-US" sz="1600" dirty="0" smtClean="0">
                <a:latin typeface="Noto Sans" charset="0"/>
              </a:rPr>
              <a:t>공차한계</a:t>
            </a:r>
            <a:r>
              <a:rPr lang="en-US" altLang="ko-KR" sz="1600" dirty="0" smtClean="0">
                <a:latin typeface="Noto Sans" charset="0"/>
              </a:rPr>
              <a:t>(Tolerance)</a:t>
            </a:r>
            <a:r>
              <a:rPr lang="ko-KR" altLang="en-US" sz="1600" dirty="0" smtClean="0">
                <a:latin typeface="Noto Sans" charset="0"/>
              </a:rPr>
              <a:t>는 </a:t>
            </a:r>
            <a:r>
              <a:rPr lang="en-US" altLang="ko-KR" sz="1600" dirty="0" smtClean="0">
                <a:latin typeface="Noto Sans" charset="0"/>
              </a:rPr>
              <a:t>0.1</a:t>
            </a:r>
            <a:r>
              <a:rPr lang="ko-KR" altLang="en-US" sz="1600" dirty="0" smtClean="0">
                <a:latin typeface="Noto Sans" charset="0"/>
              </a:rPr>
              <a:t>이상</a:t>
            </a:r>
            <a:r>
              <a:rPr lang="en-US" altLang="ko-KR" sz="1600" dirty="0" smtClean="0">
                <a:latin typeface="Noto Sans" charset="0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Noto Sans" charset="0"/>
              </a:rPr>
              <a:t>    </a:t>
            </a:r>
            <a:r>
              <a:rPr lang="ko-KR" altLang="en-US" sz="1600" dirty="0" smtClean="0">
                <a:latin typeface="Noto Sans" charset="0"/>
              </a:rPr>
              <a:t>분산팽창인자</a:t>
            </a:r>
            <a:r>
              <a:rPr lang="en-US" altLang="ko-KR" sz="1600" dirty="0" smtClean="0">
                <a:latin typeface="Noto Sans" charset="0"/>
              </a:rPr>
              <a:t>(Variance Inflation Factor, VIF)</a:t>
            </a:r>
            <a:r>
              <a:rPr lang="ko-KR" altLang="en-US" sz="1600" dirty="0" smtClean="0">
                <a:latin typeface="Noto Sans" charset="0"/>
              </a:rPr>
              <a:t>는 </a:t>
            </a:r>
            <a:r>
              <a:rPr lang="en-US" altLang="ko-KR" sz="1600" dirty="0" smtClean="0">
                <a:latin typeface="Noto Sans" charset="0"/>
              </a:rPr>
              <a:t>10</a:t>
            </a:r>
            <a:r>
              <a:rPr lang="ko-KR" altLang="en-US" sz="1600" dirty="0" smtClean="0">
                <a:latin typeface="Noto Sans" charset="0"/>
              </a:rPr>
              <a:t>미만</a:t>
            </a:r>
          </a:p>
          <a:p>
            <a:endParaRPr lang="ko-KR" altLang="en-US" sz="1400" dirty="0" smtClean="0"/>
          </a:p>
          <a:p>
            <a:endParaRPr lang="ko-KR" altLang="en-US" sz="1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 smtClean="0"/>
              <a:t>             </a:t>
            </a:r>
            <a:r>
              <a:rPr lang="ko-KR" altLang="en-US" sz="3200" dirty="0" smtClean="0"/>
              <a:t>결론 및 제언 </a:t>
            </a:r>
            <a:endParaRPr lang="ko-KR" altLang="en-US" sz="3200" dirty="0"/>
          </a:p>
        </p:txBody>
      </p:sp>
      <p:grpSp>
        <p:nvGrpSpPr>
          <p:cNvPr id="4" name="Group 7"/>
          <p:cNvGrpSpPr>
            <a:grpSpLocks noGrp="1"/>
          </p:cNvGrpSpPr>
          <p:nvPr>
            <p:ph idx="1"/>
          </p:nvPr>
        </p:nvGrpSpPr>
        <p:grpSpPr bwMode="auto">
          <a:xfrm>
            <a:off x="611560" y="1412776"/>
            <a:ext cx="7861300" cy="4962525"/>
            <a:chOff x="328" y="754"/>
            <a:chExt cx="5072" cy="3013"/>
          </a:xfrm>
        </p:grpSpPr>
        <p:pic>
          <p:nvPicPr>
            <p:cNvPr id="5" name="Picture 12" descr="바코드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66" y="3717"/>
              <a:ext cx="103" cy="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379" y="893"/>
              <a:ext cx="5021" cy="2572"/>
              <a:chOff x="379" y="893"/>
              <a:chExt cx="5021" cy="2572"/>
            </a:xfrm>
          </p:grpSpPr>
          <p:grpSp>
            <p:nvGrpSpPr>
              <p:cNvPr id="20" name="Group 27"/>
              <p:cNvGrpSpPr>
                <a:grpSpLocks/>
              </p:cNvGrpSpPr>
              <p:nvPr/>
            </p:nvGrpSpPr>
            <p:grpSpPr bwMode="auto">
              <a:xfrm>
                <a:off x="379" y="893"/>
                <a:ext cx="5021" cy="2572"/>
                <a:chOff x="379" y="893"/>
                <a:chExt cx="5021" cy="2572"/>
              </a:xfrm>
            </p:grpSpPr>
            <p:pic>
              <p:nvPicPr>
                <p:cNvPr id="23" name="Picture 28" descr="그림1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79" y="1393"/>
                  <a:ext cx="5021" cy="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4" name="AutoShape 29"/>
                <p:cNvSpPr>
                  <a:spLocks noChangeArrowheads="1"/>
                </p:cNvSpPr>
                <p:nvPr/>
              </p:nvSpPr>
              <p:spPr bwMode="auto">
                <a:xfrm>
                  <a:off x="379" y="893"/>
                  <a:ext cx="5015" cy="2572"/>
                </a:xfrm>
                <a:prstGeom prst="roundRect">
                  <a:avLst>
                    <a:gd name="adj" fmla="val 0"/>
                  </a:avLst>
                </a:prstGeom>
                <a:gradFill rotWithShape="1">
                  <a:gsLst>
                    <a:gs pos="0">
                      <a:srgbClr val="96CC0E"/>
                    </a:gs>
                    <a:gs pos="100000">
                      <a:srgbClr val="B7F028"/>
                    </a:gs>
                  </a:gsLst>
                  <a:lin ang="5400000" scaled="1"/>
                </a:gradFill>
                <a:ln w="3175">
                  <a:solidFill>
                    <a:srgbClr val="96CC0E"/>
                  </a:solidFill>
                  <a:round/>
                  <a:headEnd/>
                  <a:tailEnd type="none" w="med" len="sm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pic>
            <p:nvPicPr>
              <p:cNvPr id="21" name="Picture 30" descr="바코드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166" y="1237"/>
                <a:ext cx="103" cy="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" name="AutoShape 31"/>
              <p:cNvSpPr>
                <a:spLocks noChangeArrowheads="1"/>
              </p:cNvSpPr>
              <p:nvPr/>
            </p:nvSpPr>
            <p:spPr bwMode="auto">
              <a:xfrm>
                <a:off x="416" y="929"/>
                <a:ext cx="4930" cy="2448"/>
              </a:xfrm>
              <a:prstGeom prst="roundRect">
                <a:avLst>
                  <a:gd name="adj" fmla="val 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F8F8F8"/>
                  </a:gs>
                </a:gsLst>
                <a:lin ang="5400000" scaled="1"/>
              </a:gradFill>
              <a:ln w="3175">
                <a:solidFill>
                  <a:srgbClr val="C0C0C0"/>
                </a:solidFill>
                <a:round/>
                <a:headEnd/>
                <a:tailEnd type="none" w="med" len="sm"/>
              </a:ln>
            </p:spPr>
            <p:txBody>
              <a:bodyPr wrap="none" anchor="ctr"/>
              <a:lstStyle/>
              <a:p>
                <a:pPr>
                  <a:lnSpc>
                    <a:spcPct val="150000"/>
                  </a:lnSpc>
                </a:pPr>
                <a:r>
                  <a:rPr lang="en-US" altLang="ko-KR" dirty="0" smtClean="0"/>
                  <a:t> ▣ </a:t>
                </a:r>
                <a:r>
                  <a:rPr lang="ko-KR" altLang="en-US" dirty="0" smtClean="0"/>
                  <a:t>대상자의 </a:t>
                </a:r>
                <a:r>
                  <a:rPr lang="en-US" altLang="ko-KR" dirty="0" err="1" smtClean="0"/>
                  <a:t>평균</a:t>
                </a:r>
                <a:r>
                  <a:rPr lang="en-US" altLang="ko-KR" dirty="0" smtClean="0"/>
                  <a:t> </a:t>
                </a:r>
                <a:r>
                  <a:rPr lang="en-US" altLang="ko-KR" dirty="0" err="1" smtClean="0"/>
                  <a:t>체수분율</a:t>
                </a:r>
                <a:r>
                  <a:rPr lang="en-US" altLang="ko-KR" dirty="0" smtClean="0"/>
                  <a:t> </a:t>
                </a:r>
                <a:r>
                  <a:rPr lang="en-US" altLang="ko-KR" dirty="0" err="1" smtClean="0"/>
                  <a:t>남성노인</a:t>
                </a:r>
                <a:r>
                  <a:rPr lang="en-US" altLang="ko-KR" dirty="0" smtClean="0"/>
                  <a:t> 52.96%, </a:t>
                </a:r>
                <a:r>
                  <a:rPr lang="en-US" altLang="ko-KR" dirty="0" err="1" smtClean="0"/>
                  <a:t>여성노인이</a:t>
                </a:r>
                <a:r>
                  <a:rPr lang="en-US" altLang="ko-KR" dirty="0" smtClean="0"/>
                  <a:t> 47.28</a:t>
                </a:r>
                <a:r>
                  <a:rPr lang="en-US" altLang="ko-KR" dirty="0" smtClean="0"/>
                  <a:t>%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dirty="0" smtClean="0"/>
                  <a:t> </a:t>
                </a:r>
                <a:r>
                  <a:rPr lang="en-US" altLang="ko-KR" dirty="0" smtClean="0"/>
                  <a:t>        </a:t>
                </a:r>
                <a:r>
                  <a:rPr lang="en-US" altLang="ko-KR" dirty="0" err="1" smtClean="0"/>
                  <a:t>정상범위</a:t>
                </a:r>
                <a:r>
                  <a:rPr lang="en-US" altLang="ko-KR" dirty="0" smtClean="0"/>
                  <a:t> </a:t>
                </a:r>
                <a:r>
                  <a:rPr lang="en-US" altLang="ko-KR" dirty="0" err="1" smtClean="0"/>
                  <a:t>안에</a:t>
                </a:r>
                <a:r>
                  <a:rPr lang="en-US" altLang="ko-KR" dirty="0" smtClean="0"/>
                  <a:t> </a:t>
                </a:r>
                <a:r>
                  <a:rPr lang="en-US" altLang="ko-KR" dirty="0" smtClean="0"/>
                  <a:t>속</a:t>
                </a:r>
                <a:r>
                  <a:rPr lang="ko-KR" altLang="en-US" dirty="0" smtClean="0"/>
                  <a:t>하나 일부 위험군인 노인도 포함 </a:t>
                </a:r>
                <a:endParaRPr lang="en-US" altLang="ko-KR" dirty="0" smtClean="0"/>
              </a:p>
              <a:p>
                <a:endParaRPr lang="en-US" altLang="ko-KR" sz="1400" dirty="0" smtClean="0"/>
              </a:p>
              <a:p>
                <a:pPr>
                  <a:lnSpc>
                    <a:spcPct val="150000"/>
                  </a:lnSpc>
                </a:pPr>
                <a:r>
                  <a:rPr lang="ko-KR" altLang="en-US" dirty="0" smtClean="0"/>
                  <a:t> ▣ 노인의 </a:t>
                </a:r>
                <a:r>
                  <a:rPr lang="ko-KR" altLang="en-US" dirty="0" smtClean="0"/>
                  <a:t>적정 체수분율 여성 </a:t>
                </a:r>
                <a:r>
                  <a:rPr lang="en-US" altLang="ko-KR" dirty="0" smtClean="0"/>
                  <a:t>45%, </a:t>
                </a:r>
                <a:r>
                  <a:rPr lang="ko-KR" altLang="en-US" dirty="0" smtClean="0"/>
                  <a:t>남성 </a:t>
                </a:r>
                <a:r>
                  <a:rPr lang="en-US" altLang="ko-KR" dirty="0" smtClean="0"/>
                  <a:t>50%(Wotton et al., 2008)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dirty="0" smtClean="0"/>
                  <a:t>     </a:t>
                </a:r>
                <a:r>
                  <a:rPr lang="ko-KR" altLang="en-US" dirty="0" smtClean="0"/>
                  <a:t>기준적용</a:t>
                </a:r>
                <a:r>
                  <a:rPr lang="en-US" altLang="ko-KR" dirty="0" smtClean="0"/>
                  <a:t> </a:t>
                </a:r>
                <a:r>
                  <a:rPr lang="ko-KR" altLang="en-US" dirty="0" smtClean="0"/>
                  <a:t>시  </a:t>
                </a:r>
                <a:endParaRPr lang="en-US" altLang="ko-KR" dirty="0" smtClean="0"/>
              </a:p>
              <a:p>
                <a:pPr>
                  <a:lnSpc>
                    <a:spcPct val="150000"/>
                  </a:lnSpc>
                </a:pPr>
                <a:r>
                  <a:rPr lang="ko-KR" altLang="en-US" dirty="0" smtClean="0"/>
                  <a:t>            여성노인 약 </a:t>
                </a:r>
                <a:r>
                  <a:rPr lang="en-US" altLang="ko-KR" dirty="0" smtClean="0"/>
                  <a:t>25%, </a:t>
                </a:r>
                <a:r>
                  <a:rPr lang="ko-KR" altLang="en-US" dirty="0" smtClean="0"/>
                  <a:t>남성노인 </a:t>
                </a:r>
                <a:r>
                  <a:rPr lang="ko-KR" altLang="en-US" dirty="0" smtClean="0"/>
                  <a:t>약 </a:t>
                </a:r>
                <a:r>
                  <a:rPr lang="en-US" altLang="ko-KR" dirty="0" smtClean="0"/>
                  <a:t>6.5%</a:t>
                </a:r>
                <a:r>
                  <a:rPr lang="ko-KR" altLang="en-US" dirty="0" smtClean="0"/>
                  <a:t>가 체내 수분부족 </a:t>
                </a:r>
                <a:r>
                  <a:rPr lang="ko-KR" altLang="en-US" dirty="0" smtClean="0"/>
                  <a:t>상태임</a:t>
                </a:r>
                <a:endParaRPr lang="en-US" altLang="ko-KR" dirty="0" smtClean="0"/>
              </a:p>
              <a:p>
                <a:pPr>
                  <a:lnSpc>
                    <a:spcPct val="150000"/>
                  </a:lnSpc>
                </a:pPr>
                <a:r>
                  <a:rPr lang="en-US" altLang="ko-KR" dirty="0" smtClean="0"/>
                  <a:t>  </a:t>
                </a:r>
                <a:endParaRPr lang="ko-KR" altLang="en-US" dirty="0" smtClean="0"/>
              </a:p>
              <a:p>
                <a:pPr>
                  <a:lnSpc>
                    <a:spcPct val="150000"/>
                  </a:lnSpc>
                </a:pPr>
                <a:r>
                  <a:rPr lang="ko-KR" altLang="en-US" dirty="0" smtClean="0"/>
                  <a:t>   ♣ 선행연구 고려할 때  </a:t>
                </a:r>
                <a:r>
                  <a:rPr lang="ko-KR" altLang="en-US" dirty="0" smtClean="0">
                    <a:solidFill>
                      <a:srgbClr val="0070C0"/>
                    </a:solidFill>
                  </a:rPr>
                  <a:t>재가 노인의 탈수에 대한 지속적인 관심 필요 </a:t>
                </a:r>
                <a:endParaRPr lang="en-US" altLang="ko-KR" dirty="0" smtClean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7" name="AutoShape 34"/>
            <p:cNvSpPr>
              <a:spLocks noChangeArrowheads="1"/>
            </p:cNvSpPr>
            <p:nvPr/>
          </p:nvSpPr>
          <p:spPr bwMode="auto">
            <a:xfrm>
              <a:off x="545" y="1031"/>
              <a:ext cx="129" cy="249"/>
            </a:xfrm>
            <a:prstGeom prst="moon">
              <a:avLst>
                <a:gd name="adj" fmla="val 87500"/>
              </a:avLst>
            </a:prstGeom>
            <a:gradFill rotWithShape="1">
              <a:gsLst>
                <a:gs pos="0">
                  <a:srgbClr val="ECFBC5"/>
                </a:gs>
                <a:gs pos="100000">
                  <a:srgbClr val="ECFBC5">
                    <a:alpha val="0"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8" name="Group 52"/>
            <p:cNvGrpSpPr>
              <a:grpSpLocks/>
            </p:cNvGrpSpPr>
            <p:nvPr/>
          </p:nvGrpSpPr>
          <p:grpSpPr bwMode="auto">
            <a:xfrm>
              <a:off x="328" y="754"/>
              <a:ext cx="334" cy="373"/>
              <a:chOff x="328" y="754"/>
              <a:chExt cx="334" cy="373"/>
            </a:xfrm>
          </p:grpSpPr>
          <p:grpSp>
            <p:nvGrpSpPr>
              <p:cNvPr id="11" name="Group 53"/>
              <p:cNvGrpSpPr>
                <a:grpSpLocks/>
              </p:cNvGrpSpPr>
              <p:nvPr/>
            </p:nvGrpSpPr>
            <p:grpSpPr bwMode="auto">
              <a:xfrm>
                <a:off x="353" y="819"/>
                <a:ext cx="309" cy="308"/>
                <a:chOff x="597" y="1328"/>
                <a:chExt cx="378" cy="378"/>
              </a:xfrm>
            </p:grpSpPr>
            <p:sp>
              <p:nvSpPr>
                <p:cNvPr id="18" name="AutoShape 54"/>
                <p:cNvSpPr>
                  <a:spLocks noChangeArrowheads="1"/>
                </p:cNvSpPr>
                <p:nvPr/>
              </p:nvSpPr>
              <p:spPr bwMode="auto">
                <a:xfrm rot="5400000">
                  <a:off x="597" y="1328"/>
                  <a:ext cx="378" cy="378"/>
                </a:xfrm>
                <a:prstGeom prst="rtTriangl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8F8F8"/>
                    </a:gs>
                  </a:gsLst>
                  <a:lin ang="5400000" scaled="1"/>
                </a:gradFill>
                <a:ln w="3175">
                  <a:solidFill>
                    <a:srgbClr val="C0C0C0"/>
                  </a:solidFill>
                  <a:miter lim="800000"/>
                  <a:headEnd/>
                  <a:tailEnd/>
                </a:ln>
                <a:effectLst>
                  <a:outerShdw dist="40161" dir="4293903" algn="ctr" rotWithShape="0">
                    <a:schemeClr val="bg2">
                      <a:alpha val="50000"/>
                    </a:schemeClr>
                  </a:outerShdw>
                </a:effec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ko-KR" altLang="en-US"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19" name="Oval 55"/>
                <p:cNvSpPr>
                  <a:spLocks noChangeArrowheads="1"/>
                </p:cNvSpPr>
                <p:nvPr/>
              </p:nvSpPr>
              <p:spPr bwMode="auto">
                <a:xfrm>
                  <a:off x="678" y="1428"/>
                  <a:ext cx="68" cy="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12" name="Group 56"/>
              <p:cNvGrpSpPr>
                <a:grpSpLocks/>
              </p:cNvGrpSpPr>
              <p:nvPr/>
            </p:nvGrpSpPr>
            <p:grpSpPr bwMode="auto">
              <a:xfrm>
                <a:off x="328" y="754"/>
                <a:ext cx="106" cy="201"/>
                <a:chOff x="328" y="754"/>
                <a:chExt cx="106" cy="201"/>
              </a:xfrm>
            </p:grpSpPr>
            <p:sp>
              <p:nvSpPr>
                <p:cNvPr id="13" name="AutoShape 57"/>
                <p:cNvSpPr>
                  <a:spLocks noChangeAspect="1" noChangeArrowheads="1"/>
                </p:cNvSpPr>
                <p:nvPr/>
              </p:nvSpPr>
              <p:spPr bwMode="auto">
                <a:xfrm rot="9000000">
                  <a:off x="412" y="812"/>
                  <a:ext cx="22" cy="143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333333"/>
                    </a:gs>
                    <a:gs pos="50000">
                      <a:srgbClr val="DDDDDD"/>
                    </a:gs>
                    <a:gs pos="100000">
                      <a:srgbClr val="333333"/>
                    </a:gs>
                  </a:gsLst>
                  <a:lin ang="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grpSp>
              <p:nvGrpSpPr>
                <p:cNvPr id="14" name="Group 58"/>
                <p:cNvGrpSpPr>
                  <a:grpSpLocks noChangeAspect="1"/>
                </p:cNvGrpSpPr>
                <p:nvPr/>
              </p:nvGrpSpPr>
              <p:grpSpPr bwMode="auto">
                <a:xfrm>
                  <a:off x="328" y="754"/>
                  <a:ext cx="95" cy="95"/>
                  <a:chOff x="3107" y="572"/>
                  <a:chExt cx="174" cy="174"/>
                </a:xfrm>
              </p:grpSpPr>
              <p:sp>
                <p:nvSpPr>
                  <p:cNvPr id="15" name="Oval 59"/>
                  <p:cNvSpPr>
                    <a:spLocks noChangeAspect="1" noChangeArrowheads="1"/>
                  </p:cNvSpPr>
                  <p:nvPr/>
                </p:nvSpPr>
                <p:spPr bwMode="auto">
                  <a:xfrm rot="-1800000">
                    <a:off x="3107" y="572"/>
                    <a:ext cx="174" cy="174"/>
                  </a:xfrm>
                  <a:prstGeom prst="ellipse">
                    <a:avLst/>
                  </a:prstGeom>
                  <a:solidFill>
                    <a:srgbClr val="B7F028"/>
                  </a:solidFill>
                  <a:ln w="12700">
                    <a:solidFill>
                      <a:srgbClr val="B7F028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ko-KR" altLang="ko-KR"/>
                  </a:p>
                </p:txBody>
              </p:sp>
              <p:sp>
                <p:nvSpPr>
                  <p:cNvPr id="16" name="Oval 60"/>
                  <p:cNvSpPr>
                    <a:spLocks noChangeAspect="1" noChangeArrowheads="1"/>
                  </p:cNvSpPr>
                  <p:nvPr/>
                </p:nvSpPr>
                <p:spPr bwMode="auto">
                  <a:xfrm rot="-1800000">
                    <a:off x="3111" y="581"/>
                    <a:ext cx="146" cy="14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AF7FE">
                          <a:alpha val="50000"/>
                        </a:srgbClr>
                      </a:gs>
                      <a:gs pos="100000">
                        <a:schemeClr val="accent1">
                          <a:alpha val="0"/>
                        </a:schemeClr>
                      </a:gs>
                    </a:gsLst>
                    <a:lin ang="5400000" scaled="1"/>
                  </a:gradFill>
                  <a:ln w="9525">
                    <a:noFill/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  <p:sp>
                <p:nvSpPr>
                  <p:cNvPr id="17" name="Oval 61"/>
                  <p:cNvSpPr>
                    <a:spLocks noChangeAspect="1" noChangeArrowheads="1"/>
                  </p:cNvSpPr>
                  <p:nvPr/>
                </p:nvSpPr>
                <p:spPr bwMode="auto">
                  <a:xfrm rot="-1800000">
                    <a:off x="3109" y="595"/>
                    <a:ext cx="83" cy="5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accent1"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</p:grpSp>
        </p:grpSp>
        <p:sp>
          <p:nvSpPr>
            <p:cNvPr id="9" name="Oval 71"/>
            <p:cNvSpPr>
              <a:spLocks noChangeAspect="1" noChangeArrowheads="1"/>
            </p:cNvSpPr>
            <p:nvPr/>
          </p:nvSpPr>
          <p:spPr bwMode="auto">
            <a:xfrm rot="-1800000">
              <a:off x="329" y="1594"/>
              <a:ext cx="45" cy="3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Oval 91"/>
            <p:cNvSpPr>
              <a:spLocks noChangeAspect="1" noChangeArrowheads="1"/>
            </p:cNvSpPr>
            <p:nvPr/>
          </p:nvSpPr>
          <p:spPr bwMode="auto">
            <a:xfrm rot="-1800000">
              <a:off x="329" y="3240"/>
              <a:ext cx="45" cy="3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0" name="오른쪽 화살표 29"/>
          <p:cNvSpPr/>
          <p:nvPr/>
        </p:nvSpPr>
        <p:spPr>
          <a:xfrm>
            <a:off x="1187624" y="2780928"/>
            <a:ext cx="21602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오른쪽 화살표 30"/>
          <p:cNvSpPr/>
          <p:nvPr/>
        </p:nvSpPr>
        <p:spPr>
          <a:xfrm>
            <a:off x="1403648" y="4221088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2476847" y="6043354"/>
            <a:ext cx="2771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000" b="1" dirty="0">
                <a:solidFill>
                  <a:schemeClr val="bg1"/>
                </a:solidFill>
                <a:latin typeface="Noto Sans" panose="020B0502040504020204" pitchFamily="34" charset="0"/>
                <a:ea typeface="맑은 고딕" panose="020B0503020000020004" pitchFamily="50" charset="-127"/>
              </a:rPr>
              <a:t>CONTENTS</a:t>
            </a:r>
            <a:endParaRPr lang="ko-KR" altLang="en-US" sz="3000" b="1" dirty="0">
              <a:solidFill>
                <a:schemeClr val="bg1"/>
              </a:solidFill>
              <a:latin typeface="Noto Sans" panose="020B0502040504020204" pitchFamily="34" charset="0"/>
              <a:ea typeface="맑은 고딕" panose="020B0503020000020004" pitchFamily="50" charset="-127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xmlns="" id="{35C3A9B3-F1A5-4935-8D73-43370BFF158B}"/>
              </a:ext>
            </a:extLst>
          </p:cNvPr>
          <p:cNvGrpSpPr/>
          <p:nvPr/>
        </p:nvGrpSpPr>
        <p:grpSpPr>
          <a:xfrm>
            <a:off x="5364088" y="2420888"/>
            <a:ext cx="3683756" cy="586073"/>
            <a:chOff x="5353162" y="2338845"/>
            <a:chExt cx="3683756" cy="586073"/>
          </a:xfrm>
        </p:grpSpPr>
        <p:sp>
          <p:nvSpPr>
            <p:cNvPr id="34" name="Text Box 5"/>
            <p:cNvSpPr txBox="1">
              <a:spLocks noChangeArrowheads="1"/>
            </p:cNvSpPr>
            <p:nvPr/>
          </p:nvSpPr>
          <p:spPr bwMode="auto">
            <a:xfrm>
              <a:off x="6084168" y="2420888"/>
              <a:ext cx="295275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ko-KR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oto Sans" panose="020B0502040504020204" pitchFamily="34" charset="0"/>
                  <a:ea typeface="맑은 고딕" panose="020B0503020000020004" pitchFamily="50" charset="-127"/>
                </a:rPr>
                <a:t>연구 배경  및 목적 </a:t>
              </a:r>
              <a:endPara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" panose="020B050204050402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51" name="TextBox 13"/>
            <p:cNvSpPr txBox="1">
              <a:spLocks noChangeArrowheads="1"/>
            </p:cNvSpPr>
            <p:nvPr/>
          </p:nvSpPr>
          <p:spPr bwMode="auto">
            <a:xfrm>
              <a:off x="5353162" y="2338845"/>
              <a:ext cx="550151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rgbClr val="339DB4"/>
                  </a:solidFill>
                  <a:latin typeface="Noto Sans" panose="020B0502040504020204" pitchFamily="34" charset="0"/>
                  <a:ea typeface="맑은 고딕" panose="020B0503020000020004" pitchFamily="50" charset="-127"/>
                </a:rPr>
                <a:t>01</a:t>
              </a:r>
              <a:endParaRPr lang="ko-KR" altLang="en-US" sz="2500" b="1" dirty="0">
                <a:solidFill>
                  <a:srgbClr val="339DB4"/>
                </a:solidFill>
                <a:latin typeface="Noto Sans" panose="020B0502040504020204" pitchFamily="34" charset="0"/>
                <a:ea typeface="맑은 고딕" panose="020B0503020000020004" pitchFamily="50" charset="-127"/>
              </a:endParaRPr>
            </a:p>
          </p:txBody>
        </p:sp>
        <p:cxnSp>
          <p:nvCxnSpPr>
            <p:cNvPr id="30" name="직선 연결선 2"/>
            <p:cNvCxnSpPr/>
            <p:nvPr/>
          </p:nvCxnSpPr>
          <p:spPr>
            <a:xfrm>
              <a:off x="6036804" y="2423059"/>
              <a:ext cx="0" cy="501859"/>
            </a:xfrm>
            <a:prstGeom prst="line">
              <a:avLst/>
            </a:prstGeom>
            <a:ln w="38100">
              <a:solidFill>
                <a:srgbClr val="339DB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xmlns="" id="{DC4C8D3E-AFDB-4373-A773-264C3BDDA752}"/>
              </a:ext>
            </a:extLst>
          </p:cNvPr>
          <p:cNvGrpSpPr/>
          <p:nvPr/>
        </p:nvGrpSpPr>
        <p:grpSpPr>
          <a:xfrm>
            <a:off x="5364088" y="3364930"/>
            <a:ext cx="3672830" cy="568575"/>
            <a:chOff x="5353162" y="3216332"/>
            <a:chExt cx="3672830" cy="568575"/>
          </a:xfrm>
        </p:grpSpPr>
        <p:sp>
          <p:nvSpPr>
            <p:cNvPr id="55" name="Text Box 5"/>
            <p:cNvSpPr txBox="1">
              <a:spLocks noChangeArrowheads="1"/>
            </p:cNvSpPr>
            <p:nvPr/>
          </p:nvSpPr>
          <p:spPr bwMode="auto">
            <a:xfrm>
              <a:off x="6073242" y="3280402"/>
              <a:ext cx="295275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ko-KR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oto Sans" panose="020B0502040504020204" pitchFamily="34" charset="0"/>
                  <a:ea typeface="맑은 고딕" panose="020B0503020000020004" pitchFamily="50" charset="-127"/>
                </a:rPr>
                <a:t>연구 방법 </a:t>
              </a:r>
              <a:endPara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" panose="020B050204050402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57" name="TextBox 13"/>
            <p:cNvSpPr txBox="1">
              <a:spLocks noChangeArrowheads="1"/>
            </p:cNvSpPr>
            <p:nvPr/>
          </p:nvSpPr>
          <p:spPr bwMode="auto">
            <a:xfrm>
              <a:off x="5353162" y="3216332"/>
              <a:ext cx="550151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rgbClr val="339DB4"/>
                  </a:solidFill>
                  <a:latin typeface="Noto Sans" panose="020B0502040504020204" pitchFamily="34" charset="0"/>
                  <a:ea typeface="맑은 고딕" panose="020B0503020000020004" pitchFamily="50" charset="-127"/>
                </a:rPr>
                <a:t>02</a:t>
              </a:r>
              <a:endParaRPr lang="ko-KR" altLang="en-US" sz="2500" b="1" dirty="0">
                <a:solidFill>
                  <a:srgbClr val="339DB4"/>
                </a:solidFill>
                <a:latin typeface="Noto Sans" panose="020B0502040504020204" pitchFamily="34" charset="0"/>
                <a:ea typeface="맑은 고딕" panose="020B0503020000020004" pitchFamily="50" charset="-127"/>
              </a:endParaRPr>
            </a:p>
          </p:txBody>
        </p:sp>
        <p:cxnSp>
          <p:nvCxnSpPr>
            <p:cNvPr id="54" name="직선 연결선 53"/>
            <p:cNvCxnSpPr/>
            <p:nvPr/>
          </p:nvCxnSpPr>
          <p:spPr>
            <a:xfrm>
              <a:off x="6036804" y="3283048"/>
              <a:ext cx="0" cy="501859"/>
            </a:xfrm>
            <a:prstGeom prst="line">
              <a:avLst/>
            </a:prstGeom>
            <a:ln w="38100">
              <a:solidFill>
                <a:srgbClr val="339DB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그룹 3">
            <a:extLst>
              <a:ext uri="{FF2B5EF4-FFF2-40B4-BE49-F238E27FC236}">
                <a16:creationId xmlns:a16="http://schemas.microsoft.com/office/drawing/2014/main" xmlns="" id="{FEC7CBC0-10BA-44F5-96A6-C3BBD46CE5EE}"/>
              </a:ext>
            </a:extLst>
          </p:cNvPr>
          <p:cNvGrpSpPr/>
          <p:nvPr/>
        </p:nvGrpSpPr>
        <p:grpSpPr>
          <a:xfrm>
            <a:off x="5364088" y="4445050"/>
            <a:ext cx="3672830" cy="567261"/>
            <a:chOff x="5353162" y="4093819"/>
            <a:chExt cx="3672830" cy="567261"/>
          </a:xfrm>
        </p:grpSpPr>
        <p:sp>
          <p:nvSpPr>
            <p:cNvPr id="61" name="Text Box 5"/>
            <p:cNvSpPr txBox="1">
              <a:spLocks noChangeArrowheads="1"/>
            </p:cNvSpPr>
            <p:nvPr/>
          </p:nvSpPr>
          <p:spPr bwMode="auto">
            <a:xfrm>
              <a:off x="6073242" y="4157889"/>
              <a:ext cx="295275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ko-KR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oto Sans" panose="020B0502040504020204" pitchFamily="34" charset="0"/>
                  <a:ea typeface="맑은 고딕" panose="020B0503020000020004" pitchFamily="50" charset="-127"/>
                </a:rPr>
                <a:t>연구 결과 </a:t>
              </a:r>
              <a:endPara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" panose="020B050204050402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63" name="TextBox 13"/>
            <p:cNvSpPr txBox="1">
              <a:spLocks noChangeArrowheads="1"/>
            </p:cNvSpPr>
            <p:nvPr/>
          </p:nvSpPr>
          <p:spPr bwMode="auto">
            <a:xfrm>
              <a:off x="5353162" y="4093819"/>
              <a:ext cx="550151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rgbClr val="339DB4"/>
                  </a:solidFill>
                  <a:latin typeface="Noto Sans" panose="020B0502040504020204" pitchFamily="34" charset="0"/>
                  <a:ea typeface="맑은 고딕" panose="020B0503020000020004" pitchFamily="50" charset="-127"/>
                </a:rPr>
                <a:t>03</a:t>
              </a:r>
              <a:endParaRPr lang="ko-KR" altLang="en-US" sz="2500" b="1" dirty="0">
                <a:solidFill>
                  <a:srgbClr val="339DB4"/>
                </a:solidFill>
                <a:latin typeface="Noto Sans" panose="020B0502040504020204" pitchFamily="34" charset="0"/>
                <a:ea typeface="맑은 고딕" panose="020B0503020000020004" pitchFamily="50" charset="-127"/>
              </a:endParaRPr>
            </a:p>
          </p:txBody>
        </p:sp>
        <p:cxnSp>
          <p:nvCxnSpPr>
            <p:cNvPr id="60" name="직선 연결선 59"/>
            <p:cNvCxnSpPr/>
            <p:nvPr/>
          </p:nvCxnSpPr>
          <p:spPr>
            <a:xfrm>
              <a:off x="6036804" y="4159221"/>
              <a:ext cx="0" cy="501859"/>
            </a:xfrm>
            <a:prstGeom prst="line">
              <a:avLst/>
            </a:prstGeom>
            <a:ln w="38100">
              <a:solidFill>
                <a:srgbClr val="339DB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그룹 4">
            <a:extLst>
              <a:ext uri="{FF2B5EF4-FFF2-40B4-BE49-F238E27FC236}">
                <a16:creationId xmlns:a16="http://schemas.microsoft.com/office/drawing/2014/main" xmlns="" id="{110F0C52-B6DE-4533-9556-9164679D2212}"/>
              </a:ext>
            </a:extLst>
          </p:cNvPr>
          <p:cNvGrpSpPr/>
          <p:nvPr/>
        </p:nvGrpSpPr>
        <p:grpSpPr>
          <a:xfrm>
            <a:off x="5364088" y="5309146"/>
            <a:ext cx="3672830" cy="582131"/>
            <a:chOff x="5353162" y="4971306"/>
            <a:chExt cx="3672830" cy="582131"/>
          </a:xfrm>
        </p:grpSpPr>
        <p:sp>
          <p:nvSpPr>
            <p:cNvPr id="67" name="Text Box 5"/>
            <p:cNvSpPr txBox="1">
              <a:spLocks noChangeArrowheads="1"/>
            </p:cNvSpPr>
            <p:nvPr/>
          </p:nvSpPr>
          <p:spPr bwMode="auto">
            <a:xfrm>
              <a:off x="6073242" y="5035376"/>
              <a:ext cx="295275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ko-KR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oto Sans" panose="020B0502040504020204" pitchFamily="34" charset="0"/>
                  <a:ea typeface="맑은 고딕" panose="020B0503020000020004" pitchFamily="50" charset="-127"/>
                </a:rPr>
                <a:t>결론 및 제언 </a:t>
              </a:r>
              <a:endPara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" panose="020B050204050402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69" name="TextBox 13"/>
            <p:cNvSpPr txBox="1">
              <a:spLocks noChangeArrowheads="1"/>
            </p:cNvSpPr>
            <p:nvPr/>
          </p:nvSpPr>
          <p:spPr bwMode="auto">
            <a:xfrm>
              <a:off x="5353162" y="4971306"/>
              <a:ext cx="550151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500" b="1" dirty="0">
                  <a:solidFill>
                    <a:srgbClr val="339DB4"/>
                  </a:solidFill>
                  <a:latin typeface="Noto Sans" panose="020B0502040504020204" pitchFamily="34" charset="0"/>
                  <a:ea typeface="맑은 고딕" panose="020B0503020000020004" pitchFamily="50" charset="-127"/>
                </a:rPr>
                <a:t>04</a:t>
              </a:r>
              <a:endParaRPr lang="ko-KR" altLang="en-US" sz="2500" b="1" dirty="0">
                <a:solidFill>
                  <a:srgbClr val="339DB4"/>
                </a:solidFill>
                <a:latin typeface="Noto Sans" panose="020B0502040504020204" pitchFamily="34" charset="0"/>
                <a:ea typeface="맑은 고딕" panose="020B0503020000020004" pitchFamily="50" charset="-127"/>
              </a:endParaRPr>
            </a:p>
          </p:txBody>
        </p:sp>
        <p:cxnSp>
          <p:nvCxnSpPr>
            <p:cNvPr id="66" name="직선 연결선 65"/>
            <p:cNvCxnSpPr/>
            <p:nvPr/>
          </p:nvCxnSpPr>
          <p:spPr>
            <a:xfrm>
              <a:off x="6036804" y="5051578"/>
              <a:ext cx="0" cy="501859"/>
            </a:xfrm>
            <a:prstGeom prst="line">
              <a:avLst/>
            </a:prstGeom>
            <a:ln w="38100">
              <a:solidFill>
                <a:srgbClr val="339DB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 smtClean="0"/>
              <a:t>             </a:t>
            </a:r>
            <a:r>
              <a:rPr lang="ko-KR" altLang="en-US" sz="3200" dirty="0" smtClean="0"/>
              <a:t>결론 및 제언 </a:t>
            </a:r>
            <a:endParaRPr lang="ko-KR" altLang="en-US" sz="3200" dirty="0"/>
          </a:p>
        </p:txBody>
      </p:sp>
      <p:grpSp>
        <p:nvGrpSpPr>
          <p:cNvPr id="3" name="Group 7"/>
          <p:cNvGrpSpPr>
            <a:grpSpLocks noGrp="1"/>
          </p:cNvGrpSpPr>
          <p:nvPr>
            <p:ph idx="1"/>
          </p:nvPr>
        </p:nvGrpSpPr>
        <p:grpSpPr bwMode="auto">
          <a:xfrm>
            <a:off x="395536" y="1052736"/>
            <a:ext cx="8280921" cy="5805264"/>
            <a:chOff x="328" y="754"/>
            <a:chExt cx="5072" cy="3013"/>
          </a:xfrm>
        </p:grpSpPr>
        <p:pic>
          <p:nvPicPr>
            <p:cNvPr id="5" name="Picture 12" descr="바코드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66" y="3717"/>
              <a:ext cx="103" cy="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Group 26"/>
            <p:cNvGrpSpPr>
              <a:grpSpLocks/>
            </p:cNvGrpSpPr>
            <p:nvPr/>
          </p:nvGrpSpPr>
          <p:grpSpPr bwMode="auto">
            <a:xfrm>
              <a:off x="379" y="893"/>
              <a:ext cx="5021" cy="2572"/>
              <a:chOff x="379" y="893"/>
              <a:chExt cx="5021" cy="2572"/>
            </a:xfrm>
          </p:grpSpPr>
          <p:grpSp>
            <p:nvGrpSpPr>
              <p:cNvPr id="6" name="Group 27"/>
              <p:cNvGrpSpPr>
                <a:grpSpLocks/>
              </p:cNvGrpSpPr>
              <p:nvPr/>
            </p:nvGrpSpPr>
            <p:grpSpPr bwMode="auto">
              <a:xfrm>
                <a:off x="379" y="893"/>
                <a:ext cx="5021" cy="2572"/>
                <a:chOff x="379" y="893"/>
                <a:chExt cx="5021" cy="2572"/>
              </a:xfrm>
            </p:grpSpPr>
            <p:pic>
              <p:nvPicPr>
                <p:cNvPr id="23" name="Picture 28" descr="그림1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79" y="1393"/>
                  <a:ext cx="5021" cy="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4" name="AutoShape 29"/>
                <p:cNvSpPr>
                  <a:spLocks noChangeArrowheads="1"/>
                </p:cNvSpPr>
                <p:nvPr/>
              </p:nvSpPr>
              <p:spPr bwMode="auto">
                <a:xfrm>
                  <a:off x="379" y="893"/>
                  <a:ext cx="5015" cy="2572"/>
                </a:xfrm>
                <a:prstGeom prst="roundRect">
                  <a:avLst>
                    <a:gd name="adj" fmla="val 0"/>
                  </a:avLst>
                </a:prstGeom>
                <a:gradFill rotWithShape="1">
                  <a:gsLst>
                    <a:gs pos="0">
                      <a:srgbClr val="96CC0E"/>
                    </a:gs>
                    <a:gs pos="100000">
                      <a:srgbClr val="B7F028"/>
                    </a:gs>
                  </a:gsLst>
                  <a:lin ang="5400000" scaled="1"/>
                </a:gradFill>
                <a:ln w="3175">
                  <a:solidFill>
                    <a:srgbClr val="96CC0E"/>
                  </a:solidFill>
                  <a:round/>
                  <a:headEnd/>
                  <a:tailEnd type="none" w="med" len="sm"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pic>
            <p:nvPicPr>
              <p:cNvPr id="21" name="Picture 30" descr="바코드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166" y="1237"/>
                <a:ext cx="103" cy="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" name="AutoShape 31"/>
              <p:cNvSpPr>
                <a:spLocks noChangeArrowheads="1"/>
              </p:cNvSpPr>
              <p:nvPr/>
            </p:nvSpPr>
            <p:spPr bwMode="auto">
              <a:xfrm>
                <a:off x="416" y="959"/>
                <a:ext cx="4930" cy="2448"/>
              </a:xfrm>
              <a:prstGeom prst="roundRect">
                <a:avLst>
                  <a:gd name="adj" fmla="val 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F8F8F8"/>
                  </a:gs>
                </a:gsLst>
                <a:lin ang="5400000" scaled="1"/>
              </a:gradFill>
              <a:ln w="3175">
                <a:solidFill>
                  <a:srgbClr val="C0C0C0"/>
                </a:solidFill>
                <a:round/>
                <a:headEnd/>
                <a:tailEnd type="none" w="med" len="sm"/>
              </a:ln>
            </p:spPr>
            <p:txBody>
              <a:bodyPr wrap="none" anchor="ctr"/>
              <a:lstStyle/>
              <a:p>
                <a:pPr>
                  <a:lnSpc>
                    <a:spcPct val="150000"/>
                  </a:lnSpc>
                </a:pPr>
                <a:r>
                  <a:rPr lang="en-US" altLang="ko-KR" dirty="0" smtClean="0"/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dirty="0" smtClean="0"/>
                  <a:t>▣ </a:t>
                </a:r>
                <a:r>
                  <a:rPr lang="ko-KR" altLang="en-US" dirty="0" smtClean="0"/>
                  <a:t>재가 노인의 비만은 </a:t>
                </a:r>
                <a:r>
                  <a:rPr lang="ko-KR" altLang="en-US" dirty="0" err="1" smtClean="0"/>
                  <a:t>체수분</a:t>
                </a:r>
                <a:r>
                  <a:rPr lang="ko-KR" altLang="en-US" dirty="0" smtClean="0"/>
                  <a:t> 측면에서도 체계적인 관리 요구</a:t>
                </a:r>
                <a:endParaRPr lang="en-US" altLang="ko-KR" dirty="0" smtClean="0"/>
              </a:p>
              <a:p>
                <a:pPr>
                  <a:lnSpc>
                    <a:spcPct val="150000"/>
                  </a:lnSpc>
                </a:pPr>
                <a:r>
                  <a:rPr lang="en-US" altLang="ko-KR" dirty="0" smtClean="0"/>
                  <a:t> </a:t>
                </a:r>
                <a:r>
                  <a:rPr lang="en-US" altLang="ko-KR" dirty="0" smtClean="0"/>
                  <a:t>      but </a:t>
                </a:r>
                <a:r>
                  <a:rPr lang="ko-KR" altLang="en-US" dirty="0" err="1" smtClean="0"/>
                  <a:t>저체중</a:t>
                </a:r>
                <a:r>
                  <a:rPr lang="ko-KR" altLang="en-US" dirty="0" smtClean="0"/>
                  <a:t> 노인은 소량의 수분부족 상태도 치명적 결과 초래가능성</a:t>
                </a:r>
                <a:r>
                  <a:rPr lang="ko-KR" altLang="en-US" dirty="0" smtClean="0">
                    <a:latin typeface="NSimSun"/>
                  </a:rPr>
                  <a:t>↑</a:t>
                </a:r>
                <a:r>
                  <a:rPr lang="ko-KR" altLang="en-US" dirty="0" smtClean="0"/>
                  <a:t> </a:t>
                </a:r>
                <a:endParaRPr lang="en-US" altLang="ko-KR" dirty="0" smtClean="0"/>
              </a:p>
              <a:p>
                <a:pPr>
                  <a:lnSpc>
                    <a:spcPct val="150000"/>
                  </a:lnSpc>
                </a:pPr>
                <a:r>
                  <a:rPr lang="en-US" altLang="ko-KR" dirty="0" smtClean="0"/>
                  <a:t> </a:t>
                </a:r>
                <a:r>
                  <a:rPr lang="en-US" altLang="ko-KR" dirty="0" smtClean="0"/>
                  <a:t> </a:t>
                </a:r>
                <a:r>
                  <a:rPr lang="en-US" altLang="ko-KR" dirty="0" smtClean="0">
                    <a:latin typeface="Noto Sans"/>
                  </a:rPr>
                  <a:t>▪  </a:t>
                </a:r>
                <a:r>
                  <a:rPr lang="ko-KR" altLang="en-US" dirty="0" smtClean="0">
                    <a:latin typeface="Noto Sans"/>
                  </a:rPr>
                  <a:t>지역사회 간호사들은 </a:t>
                </a:r>
                <a:r>
                  <a:rPr lang="ko-KR" altLang="en-US" dirty="0" smtClean="0">
                    <a:solidFill>
                      <a:srgbClr val="0070C0"/>
                    </a:solidFill>
                    <a:latin typeface="Noto Sans"/>
                  </a:rPr>
                  <a:t>노인의 탈수 예방과 탈수로 인한 이차적인 문제점 </a:t>
                </a:r>
                <a:endParaRPr lang="en-US" altLang="ko-KR" dirty="0" smtClean="0">
                  <a:solidFill>
                    <a:srgbClr val="0070C0"/>
                  </a:solidFill>
                  <a:latin typeface="Noto Sans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ko-KR" altLang="en-US" dirty="0" smtClean="0">
                    <a:latin typeface="Noto Sans"/>
                  </a:rPr>
                  <a:t>      관리에서 </a:t>
                </a:r>
                <a:r>
                  <a:rPr lang="ko-KR" altLang="en-US" dirty="0" smtClean="0">
                    <a:solidFill>
                      <a:srgbClr val="0070C0"/>
                    </a:solidFill>
                    <a:latin typeface="Noto Sans"/>
                  </a:rPr>
                  <a:t>노인의 적정체중을 유지</a:t>
                </a:r>
                <a:r>
                  <a:rPr lang="ko-KR" altLang="en-US" dirty="0" smtClean="0">
                    <a:latin typeface="Noto Sans"/>
                  </a:rPr>
                  <a:t>하기 위한 간호중재에 관심필요 </a:t>
                </a:r>
                <a:endParaRPr lang="en-US" altLang="ko-KR" dirty="0" smtClean="0">
                  <a:latin typeface="Noto Sans"/>
                </a:endParaRPr>
              </a:p>
              <a:p>
                <a:endParaRPr lang="en-US" altLang="ko-KR" sz="1400" dirty="0" smtClean="0">
                  <a:latin typeface="Noto Sans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dirty="0" smtClean="0">
                    <a:latin typeface="Noto Sans"/>
                  </a:rPr>
                  <a:t>  </a:t>
                </a:r>
                <a:r>
                  <a:rPr lang="ko-KR" altLang="ko-KR" dirty="0" smtClean="0">
                    <a:latin typeface="Noto Sans"/>
                  </a:rPr>
                  <a:t>▣</a:t>
                </a:r>
                <a:r>
                  <a:rPr lang="en-US" altLang="ko-KR" dirty="0" smtClean="0">
                    <a:latin typeface="Noto Sans"/>
                  </a:rPr>
                  <a:t> </a:t>
                </a:r>
                <a:r>
                  <a:rPr lang="ko-KR" altLang="en-US" dirty="0" smtClean="0">
                    <a:solidFill>
                      <a:srgbClr val="0070C0"/>
                    </a:solidFill>
                    <a:latin typeface="Noto Sans"/>
                  </a:rPr>
                  <a:t>비만여성</a:t>
                </a:r>
                <a:r>
                  <a:rPr lang="ko-KR" altLang="en-US" dirty="0" smtClean="0">
                    <a:latin typeface="Noto Sans"/>
                  </a:rPr>
                  <a:t>으로 </a:t>
                </a:r>
                <a:r>
                  <a:rPr lang="ko-KR" altLang="en-US" dirty="0" smtClean="0">
                    <a:solidFill>
                      <a:srgbClr val="0070C0"/>
                    </a:solidFill>
                    <a:latin typeface="Noto Sans"/>
                  </a:rPr>
                  <a:t>복합만성질환</a:t>
                </a:r>
                <a:r>
                  <a:rPr lang="ko-KR" altLang="en-US" dirty="0" smtClean="0">
                    <a:latin typeface="Noto Sans"/>
                  </a:rPr>
                  <a:t>과 </a:t>
                </a:r>
                <a:r>
                  <a:rPr lang="ko-KR" altLang="en-US" dirty="0" err="1" smtClean="0">
                    <a:solidFill>
                      <a:srgbClr val="0070C0"/>
                    </a:solidFill>
                    <a:latin typeface="Noto Sans"/>
                  </a:rPr>
                  <a:t>다약제</a:t>
                </a:r>
                <a:r>
                  <a:rPr lang="ko-KR" altLang="en-US" dirty="0" smtClean="0">
                    <a:solidFill>
                      <a:srgbClr val="0070C0"/>
                    </a:solidFill>
                    <a:latin typeface="Noto Sans"/>
                  </a:rPr>
                  <a:t> 복용</a:t>
                </a:r>
                <a:r>
                  <a:rPr lang="ko-KR" altLang="en-US" dirty="0" smtClean="0">
                    <a:latin typeface="Noto Sans"/>
                  </a:rPr>
                  <a:t>을 하고 </a:t>
                </a:r>
                <a:r>
                  <a:rPr lang="ko-KR" altLang="en-US" dirty="0" err="1" smtClean="0">
                    <a:solidFill>
                      <a:srgbClr val="0070C0"/>
                    </a:solidFill>
                    <a:latin typeface="Noto Sans"/>
                  </a:rPr>
                  <a:t>요실금</a:t>
                </a:r>
                <a:r>
                  <a:rPr lang="ko-KR" altLang="en-US" dirty="0" err="1" smtClean="0">
                    <a:latin typeface="Noto Sans"/>
                  </a:rPr>
                  <a:t>이</a:t>
                </a:r>
                <a:r>
                  <a:rPr lang="ko-KR" altLang="en-US" dirty="0" smtClean="0">
                    <a:latin typeface="Noto Sans"/>
                  </a:rPr>
                  <a:t> 있는 노인</a:t>
                </a:r>
                <a:endParaRPr lang="en-US" altLang="ko-KR" dirty="0" smtClean="0">
                  <a:latin typeface="Noto Sans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dirty="0" smtClean="0">
                    <a:latin typeface="Noto Sans"/>
                  </a:rPr>
                  <a:t> </a:t>
                </a:r>
                <a:r>
                  <a:rPr lang="en-US" altLang="ko-KR" dirty="0" smtClean="0">
                    <a:latin typeface="Noto Sans"/>
                  </a:rPr>
                  <a:t>  </a:t>
                </a:r>
                <a:r>
                  <a:rPr lang="ko-KR" altLang="en-US" dirty="0" smtClean="0">
                    <a:latin typeface="Noto Sans"/>
                  </a:rPr>
                  <a:t> ⇒ </a:t>
                </a:r>
                <a:r>
                  <a:rPr lang="ko-KR" altLang="en-US" dirty="0" err="1" smtClean="0">
                    <a:latin typeface="Noto Sans"/>
                  </a:rPr>
                  <a:t>체수분평가</a:t>
                </a:r>
                <a:r>
                  <a:rPr lang="ko-KR" altLang="en-US" dirty="0" smtClean="0">
                    <a:latin typeface="Noto Sans"/>
                  </a:rPr>
                  <a:t> 시 관심필요</a:t>
                </a:r>
                <a:r>
                  <a:rPr lang="en-US" altLang="ko-KR" dirty="0" smtClean="0">
                    <a:latin typeface="Noto Sans"/>
                  </a:rPr>
                  <a:t>, </a:t>
                </a:r>
                <a:r>
                  <a:rPr lang="ko-KR" altLang="en-US" dirty="0" smtClean="0">
                    <a:latin typeface="Noto Sans"/>
                  </a:rPr>
                  <a:t>집중적인 중재</a:t>
                </a:r>
                <a:endParaRPr lang="en-US" altLang="ko-KR" dirty="0" smtClean="0">
                  <a:latin typeface="Noto Sans"/>
                </a:endParaRPr>
              </a:p>
              <a:p>
                <a:endParaRPr lang="en-US" altLang="ko-KR" sz="1200" dirty="0" smtClean="0">
                  <a:latin typeface="Noto Sans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dirty="0" smtClean="0">
                    <a:latin typeface="Noto Sans"/>
                  </a:rPr>
                  <a:t> </a:t>
                </a:r>
                <a:r>
                  <a:rPr lang="en-US" altLang="ko-KR" dirty="0" smtClean="0"/>
                  <a:t> ▣</a:t>
                </a:r>
                <a:r>
                  <a:rPr lang="en-US" altLang="ko-KR" sz="2400" dirty="0" smtClean="0"/>
                  <a:t> </a:t>
                </a:r>
                <a:r>
                  <a:rPr lang="ko-KR" altLang="en-US" dirty="0" smtClean="0"/>
                  <a:t>재가 노인의 수화상태를 평가하기 위한 탈수의 임상적 지표를 이용한 </a:t>
                </a:r>
                <a:r>
                  <a:rPr lang="ko-KR" altLang="en-US" dirty="0" smtClean="0"/>
                  <a:t> </a:t>
                </a:r>
                <a:endParaRPr lang="en-US" altLang="ko-KR" dirty="0" smtClean="0"/>
              </a:p>
              <a:p>
                <a:pPr>
                  <a:lnSpc>
                    <a:spcPct val="150000"/>
                  </a:lnSpc>
                </a:pPr>
                <a:r>
                  <a:rPr lang="en-US" altLang="ko-KR" dirty="0" smtClean="0"/>
                  <a:t> </a:t>
                </a:r>
                <a:r>
                  <a:rPr lang="en-US" altLang="ko-KR" dirty="0" smtClean="0"/>
                  <a:t>     </a:t>
                </a:r>
                <a:r>
                  <a:rPr lang="ko-KR" altLang="en-US" dirty="0" smtClean="0"/>
                  <a:t>후속연구 제언 </a:t>
                </a:r>
                <a:endParaRPr lang="en-US" altLang="ko-KR" dirty="0" smtClean="0"/>
              </a:p>
              <a:p>
                <a:pPr>
                  <a:lnSpc>
                    <a:spcPct val="150000"/>
                  </a:lnSpc>
                </a:pPr>
                <a:r>
                  <a:rPr lang="en-US" altLang="ko-KR" dirty="0" smtClean="0"/>
                  <a:t> </a:t>
                </a:r>
                <a:r>
                  <a:rPr lang="en-US" altLang="ko-KR" dirty="0" smtClean="0"/>
                  <a:t> ▣ </a:t>
                </a:r>
                <a:r>
                  <a:rPr lang="ko-KR" altLang="en-US" dirty="0" smtClean="0"/>
                  <a:t>탈수예방 및 수분섭취증진프로그램 효과를 </a:t>
                </a:r>
                <a:r>
                  <a:rPr lang="ko-KR" altLang="en-US" dirty="0" smtClean="0"/>
                  <a:t>검증</a:t>
                </a:r>
                <a:r>
                  <a:rPr lang="en-US" altLang="ko-KR" sz="1400" dirty="0" smtClean="0"/>
                  <a:t> </a:t>
                </a:r>
                <a:endParaRPr lang="en-US" altLang="ko-KR" sz="1400" dirty="0" smtClean="0"/>
              </a:p>
              <a:p>
                <a:pPr>
                  <a:lnSpc>
                    <a:spcPct val="150000"/>
                  </a:lnSpc>
                </a:pPr>
                <a:endParaRPr lang="en-US" altLang="ko-KR" sz="1400" dirty="0" smtClean="0"/>
              </a:p>
              <a:p>
                <a:pPr>
                  <a:lnSpc>
                    <a:spcPct val="150000"/>
                  </a:lnSpc>
                </a:pPr>
                <a:endParaRPr lang="ko-KR" altLang="en-US" sz="1400" dirty="0" smtClean="0"/>
              </a:p>
            </p:txBody>
          </p:sp>
        </p:grpSp>
        <p:sp>
          <p:nvSpPr>
            <p:cNvPr id="7" name="AutoShape 34"/>
            <p:cNvSpPr>
              <a:spLocks noChangeArrowheads="1"/>
            </p:cNvSpPr>
            <p:nvPr/>
          </p:nvSpPr>
          <p:spPr bwMode="auto">
            <a:xfrm>
              <a:off x="545" y="1031"/>
              <a:ext cx="129" cy="249"/>
            </a:xfrm>
            <a:prstGeom prst="moon">
              <a:avLst>
                <a:gd name="adj" fmla="val 87500"/>
              </a:avLst>
            </a:prstGeom>
            <a:gradFill rotWithShape="1">
              <a:gsLst>
                <a:gs pos="0">
                  <a:srgbClr val="ECFBC5"/>
                </a:gs>
                <a:gs pos="100000">
                  <a:srgbClr val="ECFBC5">
                    <a:alpha val="0"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8" name="Group 52"/>
            <p:cNvGrpSpPr>
              <a:grpSpLocks/>
            </p:cNvGrpSpPr>
            <p:nvPr/>
          </p:nvGrpSpPr>
          <p:grpSpPr bwMode="auto">
            <a:xfrm>
              <a:off x="328" y="754"/>
              <a:ext cx="334" cy="373"/>
              <a:chOff x="328" y="754"/>
              <a:chExt cx="334" cy="373"/>
            </a:xfrm>
          </p:grpSpPr>
          <p:grpSp>
            <p:nvGrpSpPr>
              <p:cNvPr id="11" name="Group 53"/>
              <p:cNvGrpSpPr>
                <a:grpSpLocks/>
              </p:cNvGrpSpPr>
              <p:nvPr/>
            </p:nvGrpSpPr>
            <p:grpSpPr bwMode="auto">
              <a:xfrm>
                <a:off x="353" y="819"/>
                <a:ext cx="309" cy="308"/>
                <a:chOff x="597" y="1328"/>
                <a:chExt cx="378" cy="378"/>
              </a:xfrm>
            </p:grpSpPr>
            <p:sp>
              <p:nvSpPr>
                <p:cNvPr id="18" name="AutoShape 54"/>
                <p:cNvSpPr>
                  <a:spLocks noChangeArrowheads="1"/>
                </p:cNvSpPr>
                <p:nvPr/>
              </p:nvSpPr>
              <p:spPr bwMode="auto">
                <a:xfrm rot="5400000">
                  <a:off x="597" y="1328"/>
                  <a:ext cx="378" cy="378"/>
                </a:xfrm>
                <a:prstGeom prst="rtTriangl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8F8F8"/>
                    </a:gs>
                  </a:gsLst>
                  <a:lin ang="5400000" scaled="1"/>
                </a:gradFill>
                <a:ln w="3175">
                  <a:solidFill>
                    <a:srgbClr val="C0C0C0"/>
                  </a:solidFill>
                  <a:miter lim="800000"/>
                  <a:headEnd/>
                  <a:tailEnd/>
                </a:ln>
                <a:effectLst>
                  <a:outerShdw dist="40161" dir="4293903" algn="ctr" rotWithShape="0">
                    <a:schemeClr val="bg2">
                      <a:alpha val="50000"/>
                    </a:schemeClr>
                  </a:outerShdw>
                </a:effec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ko-KR" altLang="en-US">
                    <a:latin typeface="굴림" pitchFamily="50" charset="-127"/>
                    <a:ea typeface="굴림" pitchFamily="50" charset="-127"/>
                  </a:endParaRPr>
                </a:p>
              </p:txBody>
            </p:sp>
            <p:sp>
              <p:nvSpPr>
                <p:cNvPr id="19" name="Oval 55"/>
                <p:cNvSpPr>
                  <a:spLocks noChangeArrowheads="1"/>
                </p:cNvSpPr>
                <p:nvPr/>
              </p:nvSpPr>
              <p:spPr bwMode="auto">
                <a:xfrm>
                  <a:off x="678" y="1428"/>
                  <a:ext cx="68" cy="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12" name="Group 56"/>
              <p:cNvGrpSpPr>
                <a:grpSpLocks/>
              </p:cNvGrpSpPr>
              <p:nvPr/>
            </p:nvGrpSpPr>
            <p:grpSpPr bwMode="auto">
              <a:xfrm>
                <a:off x="328" y="754"/>
                <a:ext cx="106" cy="201"/>
                <a:chOff x="328" y="754"/>
                <a:chExt cx="106" cy="201"/>
              </a:xfrm>
            </p:grpSpPr>
            <p:sp>
              <p:nvSpPr>
                <p:cNvPr id="13" name="AutoShape 57"/>
                <p:cNvSpPr>
                  <a:spLocks noChangeAspect="1" noChangeArrowheads="1"/>
                </p:cNvSpPr>
                <p:nvPr/>
              </p:nvSpPr>
              <p:spPr bwMode="auto">
                <a:xfrm rot="9000000">
                  <a:off x="412" y="812"/>
                  <a:ext cx="22" cy="143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333333"/>
                    </a:gs>
                    <a:gs pos="50000">
                      <a:srgbClr val="DDDDDD"/>
                    </a:gs>
                    <a:gs pos="100000">
                      <a:srgbClr val="333333"/>
                    </a:gs>
                  </a:gsLst>
                  <a:lin ang="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grpSp>
              <p:nvGrpSpPr>
                <p:cNvPr id="14" name="Group 58"/>
                <p:cNvGrpSpPr>
                  <a:grpSpLocks noChangeAspect="1"/>
                </p:cNvGrpSpPr>
                <p:nvPr/>
              </p:nvGrpSpPr>
              <p:grpSpPr bwMode="auto">
                <a:xfrm>
                  <a:off x="328" y="754"/>
                  <a:ext cx="95" cy="95"/>
                  <a:chOff x="3107" y="572"/>
                  <a:chExt cx="174" cy="174"/>
                </a:xfrm>
              </p:grpSpPr>
              <p:sp>
                <p:nvSpPr>
                  <p:cNvPr id="15" name="Oval 59"/>
                  <p:cNvSpPr>
                    <a:spLocks noChangeAspect="1" noChangeArrowheads="1"/>
                  </p:cNvSpPr>
                  <p:nvPr/>
                </p:nvSpPr>
                <p:spPr bwMode="auto">
                  <a:xfrm rot="-1800000">
                    <a:off x="3107" y="572"/>
                    <a:ext cx="174" cy="174"/>
                  </a:xfrm>
                  <a:prstGeom prst="ellipse">
                    <a:avLst/>
                  </a:prstGeom>
                  <a:solidFill>
                    <a:srgbClr val="B7F028"/>
                  </a:solidFill>
                  <a:ln w="12700">
                    <a:solidFill>
                      <a:srgbClr val="B7F028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ko-KR" altLang="ko-KR"/>
                  </a:p>
                </p:txBody>
              </p:sp>
              <p:sp>
                <p:nvSpPr>
                  <p:cNvPr id="16" name="Oval 60"/>
                  <p:cNvSpPr>
                    <a:spLocks noChangeAspect="1" noChangeArrowheads="1"/>
                  </p:cNvSpPr>
                  <p:nvPr/>
                </p:nvSpPr>
                <p:spPr bwMode="auto">
                  <a:xfrm rot="-1800000">
                    <a:off x="3111" y="581"/>
                    <a:ext cx="146" cy="14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AF7FE">
                          <a:alpha val="50000"/>
                        </a:srgbClr>
                      </a:gs>
                      <a:gs pos="100000">
                        <a:schemeClr val="accent1">
                          <a:alpha val="0"/>
                        </a:schemeClr>
                      </a:gs>
                    </a:gsLst>
                    <a:lin ang="5400000" scaled="1"/>
                  </a:gradFill>
                  <a:ln w="9525">
                    <a:noFill/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  <p:sp>
                <p:nvSpPr>
                  <p:cNvPr id="17" name="Oval 61"/>
                  <p:cNvSpPr>
                    <a:spLocks noChangeAspect="1" noChangeArrowheads="1"/>
                  </p:cNvSpPr>
                  <p:nvPr/>
                </p:nvSpPr>
                <p:spPr bwMode="auto">
                  <a:xfrm rot="-1800000">
                    <a:off x="3109" y="595"/>
                    <a:ext cx="83" cy="5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chemeClr val="accent1"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</p:grpSp>
        </p:grpSp>
        <p:sp>
          <p:nvSpPr>
            <p:cNvPr id="9" name="Oval 71"/>
            <p:cNvSpPr>
              <a:spLocks noChangeAspect="1" noChangeArrowheads="1"/>
            </p:cNvSpPr>
            <p:nvPr/>
          </p:nvSpPr>
          <p:spPr bwMode="auto">
            <a:xfrm rot="-1800000">
              <a:off x="329" y="1594"/>
              <a:ext cx="45" cy="3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Oval 91"/>
            <p:cNvSpPr>
              <a:spLocks noChangeAspect="1" noChangeArrowheads="1"/>
            </p:cNvSpPr>
            <p:nvPr/>
          </p:nvSpPr>
          <p:spPr bwMode="auto">
            <a:xfrm rot="-1800000">
              <a:off x="329" y="3240"/>
              <a:ext cx="45" cy="3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ctrTitle"/>
          </p:nvPr>
        </p:nvSpPr>
        <p:spPr>
          <a:xfrm>
            <a:off x="467544" y="5013176"/>
            <a:ext cx="6552728" cy="1321940"/>
          </a:xfrm>
        </p:spPr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THANK YOU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 descr="관련 이미지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8352928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07704" y="116632"/>
            <a:ext cx="6785609" cy="796908"/>
          </a:xfrm>
        </p:spPr>
        <p:txBody>
          <a:bodyPr>
            <a:normAutofit/>
          </a:bodyPr>
          <a:lstStyle/>
          <a:p>
            <a:r>
              <a:rPr lang="ko-KR" altLang="en-US" sz="2800" dirty="0" smtClean="0"/>
              <a:t>                  </a:t>
            </a:r>
            <a:r>
              <a:rPr lang="ko-KR" altLang="en-US" sz="3200" dirty="0" smtClean="0"/>
              <a:t>연구 배경 </a:t>
            </a:r>
            <a:endParaRPr lang="ko-KR" altLang="en-US" sz="3200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971600" y="1484784"/>
            <a:ext cx="4392488" cy="5040560"/>
          </a:xfrm>
        </p:spPr>
        <p:txBody>
          <a:bodyPr>
            <a:normAutofit/>
          </a:bodyPr>
          <a:lstStyle/>
          <a:p>
            <a:r>
              <a:rPr lang="ko-KR" altLang="en-US" dirty="0" smtClean="0">
                <a:solidFill>
                  <a:schemeClr val="tx1"/>
                </a:solidFill>
              </a:rPr>
              <a:t>▣ </a:t>
            </a:r>
            <a:r>
              <a:rPr lang="ko-KR" altLang="en-US" dirty="0" err="1" smtClean="0">
                <a:solidFill>
                  <a:schemeClr val="tx1"/>
                </a:solidFill>
              </a:rPr>
              <a:t>체수분</a:t>
            </a:r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endParaRPr lang="en-US" altLang="ko-KR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</a:pPr>
            <a:r>
              <a:rPr lang="en-US" altLang="ko-KR" dirty="0" smtClean="0">
                <a:solidFill>
                  <a:schemeClr val="tx1"/>
                </a:solidFill>
              </a:rPr>
              <a:t>▪  </a:t>
            </a:r>
            <a:r>
              <a:rPr lang="ko-KR" altLang="en-US" dirty="0" smtClean="0">
                <a:solidFill>
                  <a:schemeClr val="tx1"/>
                </a:solidFill>
              </a:rPr>
              <a:t>체중의 약 </a:t>
            </a:r>
            <a:r>
              <a:rPr lang="en-US" altLang="ko-KR" dirty="0" smtClean="0">
                <a:solidFill>
                  <a:schemeClr val="tx1"/>
                </a:solidFill>
              </a:rPr>
              <a:t>60% </a:t>
            </a:r>
            <a:r>
              <a:rPr lang="ko-KR" altLang="en-US" dirty="0" smtClean="0">
                <a:solidFill>
                  <a:schemeClr val="tx1"/>
                </a:solidFill>
              </a:rPr>
              <a:t>를 차지하는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</a:pPr>
            <a:r>
              <a:rPr lang="en-US" altLang="ko-KR" dirty="0" smtClean="0">
                <a:solidFill>
                  <a:schemeClr val="tx1"/>
                </a:solidFill>
              </a:rPr>
              <a:t>    </a:t>
            </a:r>
            <a:r>
              <a:rPr lang="ko-KR" altLang="en-US" dirty="0" smtClean="0">
                <a:solidFill>
                  <a:schemeClr val="tx1"/>
                </a:solidFill>
              </a:rPr>
              <a:t>중요 요소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endParaRPr lang="en-US" altLang="ko-KR" sz="1600" dirty="0" smtClean="0">
              <a:solidFill>
                <a:schemeClr val="tx1"/>
              </a:solidFill>
              <a:latin typeface="+mj-lt"/>
            </a:endParaRPr>
          </a:p>
          <a:p>
            <a:r>
              <a:rPr lang="ko-KR" altLang="en-US" dirty="0" smtClean="0">
                <a:solidFill>
                  <a:schemeClr val="tx1"/>
                </a:solidFill>
              </a:rPr>
              <a:t>▪ 조직 구조의 기본적 유지기능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</a:pPr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r>
              <a:rPr lang="ko-KR" altLang="en-US" dirty="0" smtClean="0">
                <a:solidFill>
                  <a:schemeClr val="tx1"/>
                </a:solidFill>
              </a:rPr>
              <a:t>▪ 뇌세포를 포함한 세포기능과 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r>
              <a:rPr lang="en-US" altLang="ko-KR" dirty="0" smtClean="0">
                <a:solidFill>
                  <a:schemeClr val="tx1"/>
                </a:solidFill>
              </a:rPr>
              <a:t>   </a:t>
            </a:r>
            <a:r>
              <a:rPr lang="ko-KR" altLang="en-US" dirty="0" smtClean="0">
                <a:solidFill>
                  <a:schemeClr val="tx1"/>
                </a:solidFill>
              </a:rPr>
              <a:t>대사의 필수적인 역할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endParaRPr lang="en-US" altLang="ko-KR" sz="1600" dirty="0" smtClean="0">
              <a:solidFill>
                <a:schemeClr val="tx1"/>
              </a:solidFill>
            </a:endParaRPr>
          </a:p>
          <a:p>
            <a:r>
              <a:rPr lang="ko-KR" altLang="en-US" dirty="0" smtClean="0">
                <a:solidFill>
                  <a:schemeClr val="tx1"/>
                </a:solidFill>
              </a:rPr>
              <a:t>▪ 노폐물의 제거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endParaRPr lang="en-US" altLang="ko-KR" sz="1400" dirty="0" smtClean="0">
              <a:solidFill>
                <a:schemeClr val="tx1"/>
              </a:solidFill>
            </a:endParaRPr>
          </a:p>
          <a:p>
            <a:r>
              <a:rPr lang="ko-KR" altLang="en-US" dirty="0" smtClean="0">
                <a:solidFill>
                  <a:schemeClr val="tx1"/>
                </a:solidFill>
              </a:rPr>
              <a:t>▪ 신체의 항상성과 체온 유지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r>
              <a:rPr lang="ko-KR" altLang="en-US" dirty="0" smtClean="0"/>
              <a:t> </a:t>
            </a:r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4" name="Picture 2" descr="http://blog.koreadaily.com/_data/user/H/a/r/HarryC/image/2015/2/1216371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556792"/>
            <a:ext cx="3272780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149332" cy="499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제목 1"/>
          <p:cNvSpPr txBox="1">
            <a:spLocks/>
          </p:cNvSpPr>
          <p:nvPr/>
        </p:nvSpPr>
        <p:spPr>
          <a:xfrm>
            <a:off x="5004048" y="6165304"/>
            <a:ext cx="367240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맑은 고딕" panose="020B0503020000020004" pitchFamily="50" charset="-127"/>
                <a:cs typeface="+mj-cs"/>
              </a:rPr>
              <a:t>Common</a:t>
            </a:r>
            <a:r>
              <a:rPr kumimoji="0" lang="en-US" altLang="ko-KR" sz="1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ea typeface="맑은 고딕" panose="020B0503020000020004" pitchFamily="50" charset="-127"/>
                <a:cs typeface="+mj-cs"/>
              </a:rPr>
              <a:t> side effect of dehydration </a:t>
            </a:r>
            <a:endParaRPr kumimoji="0" lang="ko-KR" altLang="en-US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맑은 고딕" panose="020B0503020000020004" pitchFamily="50" charset="-127"/>
              <a:cs typeface="+mj-cs"/>
            </a:endParaRPr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                  </a:t>
            </a:r>
            <a:r>
              <a:rPr lang="ko-KR" altLang="en-US" sz="3200" dirty="0" smtClean="0"/>
              <a:t>연구 배경 </a:t>
            </a:r>
            <a:endParaRPr lang="ko-KR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899592" y="1268760"/>
            <a:ext cx="7861534" cy="4962880"/>
          </a:xfrm>
        </p:spPr>
        <p:txBody>
          <a:bodyPr/>
          <a:lstStyle/>
          <a:p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1475656" y="16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                  </a:t>
            </a:r>
            <a:r>
              <a:rPr lang="ko-KR" altLang="en-US" sz="3200" dirty="0" smtClean="0"/>
              <a:t>연구 배경 </a:t>
            </a:r>
            <a:endParaRPr lang="ko-KR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8" name="내용 개체 틀 19"/>
          <p:cNvSpPr txBox="1">
            <a:spLocks/>
          </p:cNvSpPr>
          <p:nvPr/>
        </p:nvSpPr>
        <p:spPr>
          <a:xfrm>
            <a:off x="683569" y="2132856"/>
            <a:ext cx="3528392" cy="4037340"/>
          </a:xfrm>
          <a:prstGeom prst="roundRect">
            <a:avLst/>
          </a:prstGeom>
          <a:gradFill>
            <a:gsLst>
              <a:gs pos="0">
                <a:schemeClr val="accent1">
                  <a:tint val="50000"/>
                  <a:satMod val="300000"/>
                </a:schemeClr>
              </a:gs>
              <a:gs pos="20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  <a:ln w="6350" cap="flat" cmpd="sng" algn="ctr">
            <a:solidFill>
              <a:schemeClr val="tx2"/>
            </a:solidFill>
            <a:prstDash val="solid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ko-KR" alt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Noto Sans"/>
                <a:ea typeface="맑은 고딕" panose="020B0503020000020004" pitchFamily="50" charset="-127"/>
              </a:rPr>
              <a:t>  ▪ </a:t>
            </a:r>
            <a:r>
              <a:rPr kumimoji="0" lang="ko-KR" alt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연령</a:t>
            </a:r>
            <a:endParaRPr kumimoji="0" lang="en-US" altLang="ko-KR" sz="33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sz="3300" dirty="0" smtClean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3300" dirty="0" smtClean="0">
              <a:solidFill>
                <a:schemeClr val="tx2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Noto Sans"/>
                <a:ea typeface="맑은 고딕" panose="020B0503020000020004" pitchFamily="50" charset="-127"/>
              </a:rPr>
              <a:t>▪ </a:t>
            </a:r>
            <a:r>
              <a:rPr kumimoji="0" lang="ko-KR" alt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성별 </a:t>
            </a:r>
            <a:endParaRPr kumimoji="0" lang="en-US" altLang="ko-KR" sz="33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endParaRPr kumimoji="0" lang="en-US" altLang="ko-KR" sz="33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ko-KR" alt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Noto Sans"/>
                <a:ea typeface="맑은 고딕" panose="020B0503020000020004" pitchFamily="50" charset="-127"/>
              </a:rPr>
              <a:t> </a:t>
            </a:r>
            <a:r>
              <a:rPr kumimoji="0" lang="ko-KR" alt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Noto Sans"/>
                <a:ea typeface="맑은 고딕" panose="020B0503020000020004" pitchFamily="50" charset="-127"/>
              </a:rPr>
              <a:t>▪ </a:t>
            </a:r>
            <a:r>
              <a:rPr kumimoji="0" lang="ko-KR" altLang="en-US" sz="3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체질량</a:t>
            </a:r>
            <a:r>
              <a:rPr kumimoji="0" lang="ko-KR" alt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지수</a:t>
            </a:r>
            <a:r>
              <a:rPr kumimoji="0" lang="en-US" altLang="ko-KR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(BMI)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altLang="ko-KR" sz="3300" dirty="0" smtClean="0">
              <a:solidFill>
                <a:schemeClr val="tx2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ko-KR" alt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Noto Sans"/>
                <a:ea typeface="맑은 고딕" panose="020B0503020000020004" pitchFamily="50" charset="-127"/>
              </a:rPr>
              <a:t> ▪ </a:t>
            </a:r>
            <a:r>
              <a:rPr kumimoji="0" lang="ko-KR" alt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신체기능</a:t>
            </a:r>
            <a:r>
              <a:rPr lang="en-US" altLang="ko-KR" sz="3300" dirty="0" smtClean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3300" dirty="0" smtClean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저하 </a:t>
            </a:r>
            <a:endParaRPr lang="en-US" altLang="ko-KR" sz="3300" dirty="0" smtClean="0">
              <a:solidFill>
                <a:schemeClr val="tx2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3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33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33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Noto Sans"/>
                <a:ea typeface="맑은 고딕" panose="020B0503020000020004" pitchFamily="50" charset="-127"/>
              </a:rPr>
              <a:t>▪ </a:t>
            </a:r>
            <a:r>
              <a:rPr kumimoji="0" lang="ko-KR" altLang="en-US" sz="33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일상생활능력저하 </a:t>
            </a:r>
            <a:endParaRPr kumimoji="0" lang="en-US" altLang="ko-KR" sz="3300" b="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altLang="ko-KR" sz="3300" baseline="0" dirty="0" smtClean="0">
              <a:solidFill>
                <a:schemeClr val="tx2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sz="3300" dirty="0" smtClean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3300" dirty="0" smtClean="0">
                <a:solidFill>
                  <a:schemeClr val="tx2"/>
                </a:solidFill>
                <a:latin typeface="Noto Sans"/>
                <a:ea typeface="맑은 고딕" panose="020B0503020000020004" pitchFamily="50" charset="-127"/>
              </a:rPr>
              <a:t>▪ </a:t>
            </a:r>
            <a:r>
              <a:rPr lang="ko-KR" altLang="en-US" sz="3300" dirty="0" smtClean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피로 </a:t>
            </a:r>
            <a:endParaRPr lang="en-US" altLang="ko-KR" sz="3300" dirty="0" smtClean="0">
              <a:solidFill>
                <a:schemeClr val="tx2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4716016" y="2132856"/>
            <a:ext cx="3600400" cy="403244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tx2">
                <a:lumMod val="40000"/>
                <a:lumOff val="60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ko-KR" altLang="en-US" dirty="0" smtClean="0">
                <a:solidFill>
                  <a:schemeClr val="tx1"/>
                </a:solidFill>
                <a:latin typeface="NSimSun"/>
                <a:ea typeface="맑은 고딕" panose="020B0503020000020004" pitchFamily="50" charset="-127"/>
              </a:rPr>
              <a:t>▪ </a:t>
            </a:r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복합만성질환 </a:t>
            </a:r>
            <a:r>
              <a:rPr lang="en-US" altLang="ko-KR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다약제</a:t>
            </a:r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복용</a:t>
            </a:r>
            <a:endParaRPr lang="en-US" altLang="ko-KR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chemeClr val="tx1"/>
                </a:solidFill>
                <a:latin typeface="Noto Sans"/>
                <a:ea typeface="맑은 고딕" panose="020B0503020000020004" pitchFamily="50" charset="-127"/>
              </a:rPr>
              <a:t>▪ </a:t>
            </a:r>
            <a:r>
              <a:rPr lang="ko-KR" altLang="en-US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요실금의</a:t>
            </a:r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불안으로  인한</a:t>
            </a:r>
            <a:r>
              <a:rPr lang="en-US" altLang="ko-KR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임의적 수분제한 </a:t>
            </a:r>
            <a:endParaRPr lang="en-US" altLang="ko-KR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r>
              <a:rPr lang="en-US" altLang="ko-KR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▪ </a:t>
            </a:r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인지기능</a:t>
            </a:r>
            <a:r>
              <a:rPr lang="en-US" altLang="ko-KR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우울</a:t>
            </a:r>
            <a:r>
              <a:rPr lang="en-US" altLang="ko-KR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불안 </a:t>
            </a:r>
            <a:endParaRPr lang="en-US" altLang="ko-KR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dirty="0" smtClean="0">
                <a:solidFill>
                  <a:schemeClr val="tx1"/>
                </a:solidFill>
                <a:latin typeface="Noto Sans"/>
                <a:ea typeface="맑은 고딕" panose="020B0503020000020004" pitchFamily="50" charset="-127"/>
              </a:rPr>
              <a:t>▪ </a:t>
            </a:r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사회적 고립</a:t>
            </a:r>
            <a:r>
              <a:rPr lang="en-US" altLang="ko-KR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지지체계 부족 </a:t>
            </a:r>
            <a:endParaRPr lang="en-US" altLang="ko-KR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ko-KR" sz="16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제목 1">
            <a:extLst>
              <a:ext uri="{FF2B5EF4-FFF2-40B4-BE49-F238E27FC236}">
                <a16:creationId xmlns="" xmlns:a16="http://schemas.microsoft.com/office/drawing/2014/main" id="{E4E3B286-F651-4838-A039-28310279EEB8}"/>
              </a:ext>
            </a:extLst>
          </p:cNvPr>
          <p:cNvSpPr txBox="1">
            <a:spLocks/>
          </p:cNvSpPr>
          <p:nvPr/>
        </p:nvSpPr>
        <p:spPr>
          <a:xfrm>
            <a:off x="1979712" y="1158796"/>
            <a:ext cx="4824536" cy="57888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2800" b="1" dirty="0">
                <a:latin typeface="+mj-ea"/>
              </a:rPr>
              <a:t>   </a:t>
            </a:r>
            <a:r>
              <a:rPr lang="ko-KR" altLang="en-US" sz="2800" b="1" dirty="0" smtClean="0">
                <a:latin typeface="+mj-ea"/>
              </a:rPr>
              <a:t>      </a:t>
            </a:r>
            <a:r>
              <a:rPr lang="ko-KR" altLang="en-US" sz="2400" b="1" dirty="0" err="1" smtClean="0">
                <a:latin typeface="+mj-ea"/>
              </a:rPr>
              <a:t>체수분</a:t>
            </a:r>
            <a:r>
              <a:rPr lang="ko-KR" altLang="en-US" sz="2400" b="1" dirty="0" smtClean="0">
                <a:latin typeface="+mj-ea"/>
              </a:rPr>
              <a:t> 영향 요인   </a:t>
            </a:r>
            <a:endParaRPr lang="ko-KR" altLang="en-US" sz="3200" b="1" dirty="0">
              <a:latin typeface="+mj-ea"/>
            </a:endParaRPr>
          </a:p>
        </p:txBody>
      </p:sp>
      <p:sp>
        <p:nvSpPr>
          <p:cNvPr id="11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                  </a:t>
            </a:r>
            <a:r>
              <a:rPr lang="ko-KR" altLang="en-US" sz="3200" dirty="0" smtClean="0"/>
              <a:t>연구 배경 </a:t>
            </a:r>
            <a:endParaRPr lang="ko-KR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251520" y="1412776"/>
            <a:ext cx="3312368" cy="49685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endParaRPr lang="en-US" altLang="ko-KR" dirty="0" smtClean="0">
              <a:solidFill>
                <a:schemeClr val="tx1"/>
              </a:solidFill>
              <a:latin typeface="Noto Sans"/>
            </a:endParaRPr>
          </a:p>
          <a:p>
            <a:r>
              <a:rPr lang="ko-KR" altLang="en-US" dirty="0" smtClean="0">
                <a:solidFill>
                  <a:schemeClr val="tx1"/>
                </a:solidFill>
                <a:latin typeface="Noto Sans"/>
              </a:rPr>
              <a:t>▪ </a:t>
            </a:r>
            <a:r>
              <a:rPr lang="ko-KR" altLang="en-US" dirty="0" smtClean="0">
                <a:solidFill>
                  <a:schemeClr val="tx1"/>
                </a:solidFill>
              </a:rPr>
              <a:t>만성질환 유병률 </a:t>
            </a:r>
            <a:r>
              <a:rPr lang="en-US" altLang="ko-KR" dirty="0" smtClean="0">
                <a:solidFill>
                  <a:schemeClr val="tx1"/>
                </a:solidFill>
              </a:rPr>
              <a:t>89.2% ,</a:t>
            </a:r>
          </a:p>
          <a:p>
            <a:endParaRPr lang="en-US" altLang="ko-KR" dirty="0" smtClean="0">
              <a:solidFill>
                <a:schemeClr val="tx1"/>
              </a:solidFill>
            </a:endParaRPr>
          </a:p>
          <a:p>
            <a:r>
              <a:rPr lang="en-US" altLang="ko-KR" dirty="0" smtClean="0">
                <a:solidFill>
                  <a:schemeClr val="tx1"/>
                </a:solidFill>
                <a:latin typeface="NSimSun"/>
                <a:ea typeface="NSimSun"/>
              </a:rPr>
              <a:t>▪ </a:t>
            </a:r>
            <a:r>
              <a:rPr lang="en-US" altLang="ko-KR" dirty="0" smtClean="0">
                <a:solidFill>
                  <a:schemeClr val="tx1"/>
                </a:solidFill>
              </a:rPr>
              <a:t>3</a:t>
            </a:r>
            <a:r>
              <a:rPr lang="ko-KR" altLang="en-US" dirty="0" smtClean="0">
                <a:solidFill>
                  <a:schemeClr val="tx1"/>
                </a:solidFill>
              </a:rPr>
              <a:t>개 이상의 복합 만성질환</a:t>
            </a:r>
            <a:endParaRPr lang="en-US" altLang="ko-KR" dirty="0" smtClean="0">
              <a:solidFill>
                <a:schemeClr val="tx1"/>
              </a:solidFill>
            </a:endParaRPr>
          </a:p>
          <a:p>
            <a:r>
              <a:rPr lang="ko-KR" altLang="en-US" dirty="0" smtClean="0">
                <a:solidFill>
                  <a:schemeClr val="tx1"/>
                </a:solidFill>
              </a:rPr>
              <a:t>   유병률 </a:t>
            </a:r>
            <a:r>
              <a:rPr lang="en-US" altLang="ko-KR" dirty="0" smtClean="0">
                <a:solidFill>
                  <a:schemeClr val="tx1"/>
                </a:solidFill>
              </a:rPr>
              <a:t>46.2% </a:t>
            </a:r>
          </a:p>
          <a:p>
            <a:endParaRPr lang="en-US" altLang="ko-KR" dirty="0" smtClean="0">
              <a:solidFill>
                <a:schemeClr val="tx1"/>
              </a:solidFill>
            </a:endParaRPr>
          </a:p>
          <a:p>
            <a:r>
              <a:rPr lang="ko-KR" altLang="en-US" dirty="0" smtClean="0">
                <a:solidFill>
                  <a:schemeClr val="tx1"/>
                </a:solidFill>
                <a:latin typeface="Noto Sans"/>
              </a:rPr>
              <a:t>▪ </a:t>
            </a:r>
            <a:r>
              <a:rPr lang="ko-KR" altLang="en-US" dirty="0" smtClean="0">
                <a:solidFill>
                  <a:schemeClr val="tx1"/>
                </a:solidFill>
              </a:rPr>
              <a:t>약물 복용 수 평균 </a:t>
            </a:r>
            <a:r>
              <a:rPr lang="en-US" altLang="ko-KR" dirty="0" smtClean="0">
                <a:solidFill>
                  <a:schemeClr val="tx1"/>
                </a:solidFill>
              </a:rPr>
              <a:t>5.4</a:t>
            </a:r>
            <a:r>
              <a:rPr lang="ko-KR" altLang="en-US" dirty="0" smtClean="0">
                <a:solidFill>
                  <a:schemeClr val="tx1"/>
                </a:solidFill>
              </a:rPr>
              <a:t>개</a:t>
            </a:r>
            <a:endParaRPr lang="en-US" altLang="ko-KR" dirty="0" smtClean="0">
              <a:solidFill>
                <a:schemeClr val="tx1"/>
              </a:solidFill>
            </a:endParaRPr>
          </a:p>
          <a:p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r>
              <a:rPr lang="ko-KR" altLang="en-US" dirty="0" smtClean="0">
                <a:solidFill>
                  <a:schemeClr val="tx1"/>
                </a:solidFill>
                <a:latin typeface="Noto Sans"/>
              </a:rPr>
              <a:t>▪ </a:t>
            </a:r>
            <a:r>
              <a:rPr lang="ko-KR" altLang="en-US" dirty="0" smtClean="0">
                <a:solidFill>
                  <a:schemeClr val="tx1"/>
                </a:solidFill>
              </a:rPr>
              <a:t>노인 우울 비율 </a:t>
            </a:r>
            <a:r>
              <a:rPr lang="en-US" altLang="ko-KR" dirty="0" smtClean="0">
                <a:solidFill>
                  <a:schemeClr val="tx1"/>
                </a:solidFill>
              </a:rPr>
              <a:t>33.1% </a:t>
            </a:r>
          </a:p>
          <a:p>
            <a:endParaRPr lang="en-US" altLang="ko-KR" dirty="0" smtClean="0">
              <a:solidFill>
                <a:schemeClr val="tx1"/>
              </a:solidFill>
            </a:endParaRPr>
          </a:p>
          <a:p>
            <a:r>
              <a:rPr lang="ko-KR" altLang="en-US" dirty="0" smtClean="0">
                <a:solidFill>
                  <a:schemeClr val="tx1"/>
                </a:solidFill>
                <a:latin typeface="Noto Sans"/>
              </a:rPr>
              <a:t>▪ </a:t>
            </a:r>
            <a:r>
              <a:rPr lang="ko-KR" altLang="en-US" dirty="0" smtClean="0">
                <a:solidFill>
                  <a:schemeClr val="tx1"/>
                </a:solidFill>
              </a:rPr>
              <a:t>일상생활능력 저하 노인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r>
              <a:rPr lang="en-US" altLang="ko-KR" dirty="0" smtClean="0">
                <a:solidFill>
                  <a:schemeClr val="tx1"/>
                </a:solidFill>
              </a:rPr>
              <a:t>  18.2% </a:t>
            </a:r>
          </a:p>
          <a:p>
            <a:endParaRPr lang="en-US" altLang="ko-KR" dirty="0" smtClean="0">
              <a:solidFill>
                <a:schemeClr val="tx1"/>
              </a:solidFill>
            </a:endParaRPr>
          </a:p>
          <a:p>
            <a:r>
              <a:rPr lang="ko-KR" altLang="en-US" dirty="0" smtClean="0">
                <a:solidFill>
                  <a:schemeClr val="tx1"/>
                </a:solidFill>
                <a:latin typeface="Noto Sans"/>
              </a:rPr>
              <a:t>▪ </a:t>
            </a:r>
            <a:r>
              <a:rPr lang="ko-KR" altLang="en-US" dirty="0" smtClean="0">
                <a:solidFill>
                  <a:schemeClr val="tx1"/>
                </a:solidFill>
              </a:rPr>
              <a:t>노인 </a:t>
            </a:r>
            <a:r>
              <a:rPr lang="ko-KR" altLang="en-US" dirty="0" err="1" smtClean="0">
                <a:solidFill>
                  <a:schemeClr val="tx1"/>
                </a:solidFill>
              </a:rPr>
              <a:t>요실금</a:t>
            </a:r>
            <a:r>
              <a:rPr lang="ko-KR" altLang="en-US" dirty="0" smtClean="0">
                <a:solidFill>
                  <a:schemeClr val="tx1"/>
                </a:solidFill>
              </a:rPr>
              <a:t> 경험 </a:t>
            </a:r>
            <a:r>
              <a:rPr lang="en-US" altLang="ko-KR" dirty="0" smtClean="0">
                <a:solidFill>
                  <a:schemeClr val="tx1"/>
                </a:solidFill>
              </a:rPr>
              <a:t>15~30%</a:t>
            </a:r>
          </a:p>
          <a:p>
            <a:r>
              <a:rPr lang="en-US" altLang="ko-KR" dirty="0" smtClean="0">
                <a:solidFill>
                  <a:schemeClr val="tx1"/>
                </a:solidFill>
              </a:rPr>
              <a:t> </a:t>
            </a:r>
          </a:p>
          <a:p>
            <a:endParaRPr lang="ko-KR" altLang="en-US" dirty="0"/>
          </a:p>
        </p:txBody>
      </p:sp>
      <p:sp>
        <p:nvSpPr>
          <p:cNvPr id="4" name="내용 개체 틀 5"/>
          <p:cNvSpPr txBox="1">
            <a:spLocks/>
          </p:cNvSpPr>
          <p:nvPr/>
        </p:nvSpPr>
        <p:spPr>
          <a:xfrm>
            <a:off x="5436096" y="1484784"/>
            <a:ext cx="3312368" cy="48965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n-cs"/>
              </a:rPr>
              <a:t>  </a:t>
            </a: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Noto Sans" panose="020B0502040504020204" pitchFamily="34" charset="0"/>
              <a:ea typeface="맑은 고딕" panose="020B0503020000020004" pitchFamily="50" charset="-127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ü"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n-cs"/>
              </a:rPr>
              <a:t>노인의 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n-cs"/>
              </a:rPr>
              <a:t>1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n-cs"/>
              </a:rPr>
              <a:t>일 평균 </a:t>
            </a: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Noto Sans" panose="020B0502040504020204" pitchFamily="34" charset="0"/>
              <a:ea typeface="맑은 고딕" panose="020B0503020000020004" pitchFamily="50" charset="-127"/>
              <a:cs typeface="+mn-cs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ko-KR" sz="2000" dirty="0" smtClean="0">
                <a:solidFill>
                  <a:schemeClr val="tx1"/>
                </a:solidFill>
                <a:latin typeface="Noto Sans" panose="020B0502040504020204" pitchFamily="34" charset="0"/>
                <a:ea typeface="맑은 고딕" panose="020B0503020000020004" pitchFamily="50" charset="-127"/>
              </a:rPr>
              <a:t>   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n-cs"/>
              </a:rPr>
              <a:t>수분섭취량 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n-cs"/>
              </a:rPr>
              <a:t>1,098</a:t>
            </a:r>
            <a:r>
              <a:rPr lang="en-US" altLang="ko-KR" sz="2000" dirty="0" smtClean="0">
                <a:solidFill>
                  <a:schemeClr val="tx1"/>
                </a:solidFill>
                <a:latin typeface="Noto Sans" panose="020B0502040504020204" pitchFamily="34" charset="0"/>
                <a:ea typeface="맑은 고딕" panose="020B0503020000020004" pitchFamily="50" charset="-127"/>
              </a:rPr>
              <a:t>ml 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n-cs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ko-KR" sz="2000" dirty="0" smtClean="0">
                <a:solidFill>
                  <a:schemeClr val="tx1"/>
                </a:solidFill>
                <a:latin typeface="Noto Sans" panose="020B0502040504020204" pitchFamily="34" charset="0"/>
                <a:ea typeface="맑은 고딕" panose="020B0503020000020004" pitchFamily="50" charset="-127"/>
              </a:rPr>
              <a:t>    </a:t>
            </a:r>
            <a:r>
              <a:rPr lang="en-US" altLang="ko-KR" sz="2000" dirty="0" smtClean="0">
                <a:solidFill>
                  <a:schemeClr val="tx1"/>
                </a:solidFill>
              </a:rPr>
              <a:t>(</a:t>
            </a:r>
            <a:r>
              <a:rPr lang="ko-KR" altLang="en-US" sz="2000" dirty="0" smtClean="0">
                <a:solidFill>
                  <a:schemeClr val="tx1"/>
                </a:solidFill>
              </a:rPr>
              <a:t>이경원 등</a:t>
            </a:r>
            <a:r>
              <a:rPr lang="en-US" altLang="ko-KR" sz="2000" dirty="0" smtClean="0">
                <a:solidFill>
                  <a:schemeClr val="tx1"/>
                </a:solidFill>
              </a:rPr>
              <a:t>, 2016)</a:t>
            </a:r>
          </a:p>
          <a:p>
            <a:pPr marL="342900" indent="-342900">
              <a:spcBef>
                <a:spcPct val="20000"/>
              </a:spcBef>
            </a:pPr>
            <a:r>
              <a:rPr lang="ko-KR" altLang="en-US" sz="2000" dirty="0" smtClean="0">
                <a:solidFill>
                  <a:schemeClr val="tx1"/>
                </a:solidFill>
              </a:rPr>
              <a:t>     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ko-KR" altLang="en-US" sz="2000" dirty="0" smtClean="0">
                <a:solidFill>
                  <a:schemeClr val="tx1"/>
                </a:solidFill>
              </a:rPr>
              <a:t>▣ 응급실에 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ko-KR" sz="2000" dirty="0" smtClean="0">
                <a:solidFill>
                  <a:schemeClr val="tx1"/>
                </a:solidFill>
              </a:rPr>
              <a:t>   </a:t>
            </a:r>
            <a:r>
              <a:rPr lang="ko-KR" altLang="en-US" sz="2000" dirty="0" smtClean="0">
                <a:solidFill>
                  <a:schemeClr val="tx1"/>
                </a:solidFill>
              </a:rPr>
              <a:t>방문한 탈수노인</a:t>
            </a:r>
            <a:r>
              <a:rPr lang="en-US" altLang="ko-KR" sz="2000" dirty="0" smtClean="0">
                <a:solidFill>
                  <a:schemeClr val="tx1"/>
                </a:solidFill>
              </a:rPr>
              <a:t> </a:t>
            </a:r>
            <a:r>
              <a:rPr lang="ko-KR" altLang="en-US" sz="2000" dirty="0" smtClean="0">
                <a:solidFill>
                  <a:schemeClr val="tx1"/>
                </a:solidFill>
              </a:rPr>
              <a:t>중에 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ko-KR" sz="2000" dirty="0" smtClean="0">
                <a:solidFill>
                  <a:schemeClr val="tx1"/>
                </a:solidFill>
              </a:rPr>
              <a:t>   </a:t>
            </a:r>
            <a:r>
              <a:rPr lang="ko-KR" altLang="en-US" sz="2000" dirty="0" smtClean="0">
                <a:solidFill>
                  <a:schemeClr val="tx1"/>
                </a:solidFill>
              </a:rPr>
              <a:t>재가 노인의 비율</a:t>
            </a:r>
            <a:r>
              <a:rPr lang="en-US" altLang="ko-KR" sz="2000" dirty="0" smtClean="0">
                <a:solidFill>
                  <a:schemeClr val="tx1"/>
                </a:solidFill>
              </a:rPr>
              <a:t>  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ko-KR" sz="2000" dirty="0" smtClean="0">
                <a:solidFill>
                  <a:schemeClr val="tx1"/>
                </a:solidFill>
                <a:latin typeface="Noto Sans"/>
              </a:rPr>
              <a:t>☞</a:t>
            </a:r>
            <a:r>
              <a:rPr lang="en-US" altLang="ko-KR" sz="2000" dirty="0" smtClean="0">
                <a:solidFill>
                  <a:schemeClr val="tx1"/>
                </a:solidFill>
              </a:rPr>
              <a:t> 35.6%(</a:t>
            </a:r>
            <a:r>
              <a:rPr lang="ko-KR" altLang="en-US" sz="2000" dirty="0" err="1" smtClean="0">
                <a:solidFill>
                  <a:schemeClr val="tx1"/>
                </a:solidFill>
              </a:rPr>
              <a:t>김숙녀</a:t>
            </a:r>
            <a:r>
              <a:rPr lang="ko-KR" altLang="en-US" sz="2000" dirty="0" smtClean="0">
                <a:solidFill>
                  <a:schemeClr val="tx1"/>
                </a:solidFill>
              </a:rPr>
              <a:t> 등</a:t>
            </a:r>
            <a:r>
              <a:rPr lang="en-US" altLang="ko-KR" sz="2000" dirty="0" smtClean="0">
                <a:solidFill>
                  <a:schemeClr val="tx1"/>
                </a:solidFill>
              </a:rPr>
              <a:t>, 2017),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ko-KR" sz="2000" dirty="0" smtClean="0">
                <a:solidFill>
                  <a:schemeClr val="tx1"/>
                </a:solidFill>
              </a:rPr>
              <a:t>☞44%(Bennett et al., 2004)</a:t>
            </a:r>
            <a:endParaRPr lang="ko-KR" altLang="en-US" sz="2000" dirty="0" smtClean="0">
              <a:solidFill>
                <a:schemeClr val="tx1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ko-KR" altLang="en-US" sz="2000" dirty="0" smtClean="0"/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Noto Sans" panose="020B0502040504020204" pitchFamily="34" charset="0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Noto Sans" panose="020B0502040504020204" pitchFamily="34" charset="0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2050" name="Picture 2" descr="dehydration에 대한 이미지 검색결과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420888"/>
            <a:ext cx="1944216" cy="2952328"/>
          </a:xfrm>
          <a:prstGeom prst="ellipse">
            <a:avLst/>
          </a:prstGeom>
          <a:ln w="31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                  </a:t>
            </a:r>
            <a:r>
              <a:rPr lang="ko-KR" altLang="en-US" sz="3200" dirty="0" smtClean="0"/>
              <a:t>연구 배경 </a:t>
            </a:r>
            <a:endParaRPr lang="ko-KR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915816" y="116632"/>
            <a:ext cx="3935040" cy="796908"/>
          </a:xfrm>
        </p:spPr>
        <p:txBody>
          <a:bodyPr/>
          <a:lstStyle/>
          <a:p>
            <a:r>
              <a:rPr lang="ko-KR" altLang="en-US" dirty="0" smtClean="0"/>
              <a:t>         </a:t>
            </a:r>
            <a:r>
              <a:rPr lang="ko-KR" altLang="en-US" sz="3200" dirty="0" smtClean="0"/>
              <a:t>연구  목적 </a:t>
            </a:r>
            <a:endParaRPr lang="ko-KR" altLang="en-US" dirty="0"/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1043608" y="5301208"/>
            <a:ext cx="7523162" cy="785812"/>
            <a:chOff x="335" y="890"/>
            <a:chExt cx="5063" cy="566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 flipV="1">
              <a:off x="335" y="890"/>
              <a:ext cx="5063" cy="566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100000">
                  <a:srgbClr val="EAEAEA"/>
                </a:gs>
              </a:gsLst>
              <a:lin ang="5400000" scaled="1"/>
            </a:gra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7" name="Picture 7" descr="바코드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51" y="1358"/>
              <a:ext cx="103" cy="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358" y="910"/>
              <a:ext cx="5016" cy="521"/>
            </a:xfrm>
            <a:custGeom>
              <a:avLst/>
              <a:gdLst>
                <a:gd name="T0" fmla="*/ 9210 w 3857"/>
                <a:gd name="T1" fmla="*/ 3 h 532"/>
                <a:gd name="T2" fmla="*/ 0 w 3857"/>
                <a:gd name="T3" fmla="*/ 380 h 532"/>
                <a:gd name="T4" fmla="*/ 258191 w 3857"/>
                <a:gd name="T5" fmla="*/ 381 h 532"/>
                <a:gd name="T6" fmla="*/ 258191 w 3857"/>
                <a:gd name="T7" fmla="*/ 0 h 532"/>
                <a:gd name="T8" fmla="*/ 9210 w 3857"/>
                <a:gd name="T9" fmla="*/ 3 h 5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57"/>
                <a:gd name="T16" fmla="*/ 0 h 532"/>
                <a:gd name="T17" fmla="*/ 3857 w 3857"/>
                <a:gd name="T18" fmla="*/ 532 h 5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57" h="532">
                  <a:moveTo>
                    <a:pt x="138" y="3"/>
                  </a:moveTo>
                  <a:lnTo>
                    <a:pt x="0" y="531"/>
                  </a:lnTo>
                  <a:lnTo>
                    <a:pt x="3857" y="532"/>
                  </a:lnTo>
                  <a:lnTo>
                    <a:pt x="3857" y="0"/>
                  </a:lnTo>
                  <a:lnTo>
                    <a:pt x="138" y="3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1043608" y="3933056"/>
            <a:ext cx="7523162" cy="785813"/>
            <a:chOff x="335" y="890"/>
            <a:chExt cx="5063" cy="566"/>
          </a:xfrm>
        </p:grpSpPr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 flipV="1">
              <a:off x="335" y="890"/>
              <a:ext cx="5063" cy="566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100000">
                  <a:srgbClr val="EAEAEA"/>
                </a:gs>
              </a:gsLst>
              <a:lin ang="5400000" scaled="1"/>
            </a:gra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11" name="Picture 11" descr="바코드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51" y="1358"/>
              <a:ext cx="103" cy="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358" y="910"/>
              <a:ext cx="5016" cy="521"/>
            </a:xfrm>
            <a:custGeom>
              <a:avLst/>
              <a:gdLst>
                <a:gd name="T0" fmla="*/ 9210 w 3857"/>
                <a:gd name="T1" fmla="*/ 3 h 532"/>
                <a:gd name="T2" fmla="*/ 0 w 3857"/>
                <a:gd name="T3" fmla="*/ 380 h 532"/>
                <a:gd name="T4" fmla="*/ 258191 w 3857"/>
                <a:gd name="T5" fmla="*/ 381 h 532"/>
                <a:gd name="T6" fmla="*/ 258191 w 3857"/>
                <a:gd name="T7" fmla="*/ 0 h 532"/>
                <a:gd name="T8" fmla="*/ 9210 w 3857"/>
                <a:gd name="T9" fmla="*/ 3 h 5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57"/>
                <a:gd name="T16" fmla="*/ 0 h 532"/>
                <a:gd name="T17" fmla="*/ 3857 w 3857"/>
                <a:gd name="T18" fmla="*/ 532 h 5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57" h="532">
                  <a:moveTo>
                    <a:pt x="138" y="3"/>
                  </a:moveTo>
                  <a:lnTo>
                    <a:pt x="0" y="531"/>
                  </a:lnTo>
                  <a:lnTo>
                    <a:pt x="3857" y="532"/>
                  </a:lnTo>
                  <a:lnTo>
                    <a:pt x="3857" y="0"/>
                  </a:lnTo>
                  <a:lnTo>
                    <a:pt x="138" y="3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1043608" y="2780928"/>
            <a:ext cx="7523162" cy="785812"/>
            <a:chOff x="335" y="890"/>
            <a:chExt cx="5063" cy="566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flipV="1">
              <a:off x="335" y="890"/>
              <a:ext cx="5063" cy="566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100000">
                  <a:srgbClr val="EAEAEA"/>
                </a:gs>
              </a:gsLst>
              <a:lin ang="5400000" scaled="1"/>
            </a:gra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15" name="Picture 15" descr="바코드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51" y="1358"/>
              <a:ext cx="103" cy="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358" y="910"/>
              <a:ext cx="5016" cy="521"/>
            </a:xfrm>
            <a:custGeom>
              <a:avLst/>
              <a:gdLst>
                <a:gd name="T0" fmla="*/ 9210 w 3857"/>
                <a:gd name="T1" fmla="*/ 3 h 532"/>
                <a:gd name="T2" fmla="*/ 0 w 3857"/>
                <a:gd name="T3" fmla="*/ 380 h 532"/>
                <a:gd name="T4" fmla="*/ 258191 w 3857"/>
                <a:gd name="T5" fmla="*/ 381 h 532"/>
                <a:gd name="T6" fmla="*/ 258191 w 3857"/>
                <a:gd name="T7" fmla="*/ 0 h 532"/>
                <a:gd name="T8" fmla="*/ 9210 w 3857"/>
                <a:gd name="T9" fmla="*/ 3 h 5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57"/>
                <a:gd name="T16" fmla="*/ 0 h 532"/>
                <a:gd name="T17" fmla="*/ 3857 w 3857"/>
                <a:gd name="T18" fmla="*/ 532 h 5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57" h="532">
                  <a:moveTo>
                    <a:pt x="138" y="3"/>
                  </a:moveTo>
                  <a:lnTo>
                    <a:pt x="0" y="531"/>
                  </a:lnTo>
                  <a:lnTo>
                    <a:pt x="3857" y="532"/>
                  </a:lnTo>
                  <a:lnTo>
                    <a:pt x="3857" y="0"/>
                  </a:lnTo>
                  <a:lnTo>
                    <a:pt x="138" y="3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17" name="Group 17"/>
          <p:cNvGrpSpPr>
            <a:grpSpLocks/>
          </p:cNvGrpSpPr>
          <p:nvPr/>
        </p:nvGrpSpPr>
        <p:grpSpPr bwMode="auto">
          <a:xfrm>
            <a:off x="1042988" y="1590675"/>
            <a:ext cx="7523162" cy="785813"/>
            <a:chOff x="335" y="890"/>
            <a:chExt cx="5063" cy="566"/>
          </a:xfrm>
        </p:grpSpPr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 flipV="1">
              <a:off x="335" y="890"/>
              <a:ext cx="5063" cy="566"/>
            </a:xfrm>
            <a:prstGeom prst="rect">
              <a:avLst/>
            </a:prstGeom>
            <a:gradFill rotWithShape="1">
              <a:gsLst>
                <a:gs pos="0">
                  <a:srgbClr val="F8F8F8"/>
                </a:gs>
                <a:gs pos="100000">
                  <a:srgbClr val="EAEAEA"/>
                </a:gs>
              </a:gsLst>
              <a:lin ang="5400000" scaled="1"/>
            </a:gra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19" name="Picture 19" descr="바코드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51" y="1358"/>
              <a:ext cx="103" cy="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358" y="910"/>
              <a:ext cx="5016" cy="521"/>
            </a:xfrm>
            <a:custGeom>
              <a:avLst/>
              <a:gdLst>
                <a:gd name="T0" fmla="*/ 9210 w 3857"/>
                <a:gd name="T1" fmla="*/ 3 h 532"/>
                <a:gd name="T2" fmla="*/ 0 w 3857"/>
                <a:gd name="T3" fmla="*/ 380 h 532"/>
                <a:gd name="T4" fmla="*/ 258191 w 3857"/>
                <a:gd name="T5" fmla="*/ 381 h 532"/>
                <a:gd name="T6" fmla="*/ 258191 w 3857"/>
                <a:gd name="T7" fmla="*/ 0 h 532"/>
                <a:gd name="T8" fmla="*/ 9210 w 3857"/>
                <a:gd name="T9" fmla="*/ 3 h 5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57"/>
                <a:gd name="T16" fmla="*/ 0 h 532"/>
                <a:gd name="T17" fmla="*/ 3857 w 3857"/>
                <a:gd name="T18" fmla="*/ 532 h 5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57" h="532">
                  <a:moveTo>
                    <a:pt x="138" y="3"/>
                  </a:moveTo>
                  <a:lnTo>
                    <a:pt x="0" y="531"/>
                  </a:lnTo>
                  <a:lnTo>
                    <a:pt x="3857" y="532"/>
                  </a:lnTo>
                  <a:lnTo>
                    <a:pt x="3857" y="0"/>
                  </a:lnTo>
                  <a:lnTo>
                    <a:pt x="138" y="3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21" name="Group 21"/>
          <p:cNvGrpSpPr>
            <a:grpSpLocks/>
          </p:cNvGrpSpPr>
          <p:nvPr/>
        </p:nvGrpSpPr>
        <p:grpSpPr bwMode="auto">
          <a:xfrm>
            <a:off x="323528" y="1556792"/>
            <a:ext cx="1143000" cy="1090863"/>
            <a:chOff x="249" y="754"/>
            <a:chExt cx="886" cy="918"/>
          </a:xfrm>
        </p:grpSpPr>
        <p:pic>
          <p:nvPicPr>
            <p:cNvPr id="22" name="Picture 22" descr="그림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9" y="1226"/>
              <a:ext cx="886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45" y="864"/>
              <a:ext cx="314" cy="600"/>
            </a:xfrm>
            <a:custGeom>
              <a:avLst/>
              <a:gdLst>
                <a:gd name="T0" fmla="*/ 0 w 248"/>
                <a:gd name="T1" fmla="*/ 0 h 435"/>
                <a:gd name="T2" fmla="*/ 10824 w 248"/>
                <a:gd name="T3" fmla="*/ 18677 h 435"/>
                <a:gd name="T4" fmla="*/ 10824 w 248"/>
                <a:gd name="T5" fmla="*/ 74668 h 435"/>
                <a:gd name="T6" fmla="*/ 803 w 248"/>
                <a:gd name="T7" fmla="*/ 55204 h 435"/>
                <a:gd name="T8" fmla="*/ 0 w 248"/>
                <a:gd name="T9" fmla="*/ 0 h 4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8"/>
                <a:gd name="T16" fmla="*/ 0 h 435"/>
                <a:gd name="T17" fmla="*/ 248 w 248"/>
                <a:gd name="T18" fmla="*/ 435 h 4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8" h="435">
                  <a:moveTo>
                    <a:pt x="0" y="0"/>
                  </a:moveTo>
                  <a:lnTo>
                    <a:pt x="248" y="109"/>
                  </a:lnTo>
                  <a:lnTo>
                    <a:pt x="248" y="435"/>
                  </a:lnTo>
                  <a:lnTo>
                    <a:pt x="18" y="32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A3E119"/>
                </a:gs>
                <a:gs pos="100000">
                  <a:srgbClr val="56AC00"/>
                </a:gs>
              </a:gsLst>
              <a:lin ang="18900000" scaled="1"/>
            </a:gradFill>
            <a:ln w="6350">
              <a:solidFill>
                <a:srgbClr val="56AC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659" y="861"/>
              <a:ext cx="349" cy="603"/>
            </a:xfrm>
            <a:custGeom>
              <a:avLst/>
              <a:gdLst>
                <a:gd name="T0" fmla="*/ 0 w 232"/>
                <a:gd name="T1" fmla="*/ 19173 h 437"/>
                <a:gd name="T2" fmla="*/ 0 w 232"/>
                <a:gd name="T3" fmla="*/ 75481 h 437"/>
                <a:gd name="T4" fmla="*/ 145086 w 232"/>
                <a:gd name="T5" fmla="*/ 56336 h 437"/>
                <a:gd name="T6" fmla="*/ 159522 w 232"/>
                <a:gd name="T7" fmla="*/ 0 h 437"/>
                <a:gd name="T8" fmla="*/ 0 w 232"/>
                <a:gd name="T9" fmla="*/ 19173 h 4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2"/>
                <a:gd name="T16" fmla="*/ 0 h 437"/>
                <a:gd name="T17" fmla="*/ 232 w 232"/>
                <a:gd name="T18" fmla="*/ 437 h 4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2" h="437">
                  <a:moveTo>
                    <a:pt x="0" y="111"/>
                  </a:moveTo>
                  <a:lnTo>
                    <a:pt x="0" y="437"/>
                  </a:lnTo>
                  <a:lnTo>
                    <a:pt x="211" y="326"/>
                  </a:lnTo>
                  <a:lnTo>
                    <a:pt x="232" y="0"/>
                  </a:lnTo>
                  <a:lnTo>
                    <a:pt x="0" y="111"/>
                  </a:lnTo>
                  <a:close/>
                </a:path>
              </a:pathLst>
            </a:custGeom>
            <a:gradFill rotWithShape="1">
              <a:gsLst>
                <a:gs pos="0">
                  <a:srgbClr val="A3E119"/>
                </a:gs>
                <a:gs pos="100000">
                  <a:srgbClr val="56AC00"/>
                </a:gs>
              </a:gsLst>
              <a:lin ang="18900000" scaled="1"/>
            </a:gradFill>
            <a:ln w="6350">
              <a:solidFill>
                <a:srgbClr val="56AC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346" y="754"/>
              <a:ext cx="662" cy="259"/>
            </a:xfrm>
            <a:custGeom>
              <a:avLst/>
              <a:gdLst>
                <a:gd name="T0" fmla="*/ 0 w 664"/>
                <a:gd name="T1" fmla="*/ 108 h 260"/>
                <a:gd name="T2" fmla="*/ 299 w 664"/>
                <a:gd name="T3" fmla="*/ 244 h 260"/>
                <a:gd name="T4" fmla="*/ 632 w 664"/>
                <a:gd name="T5" fmla="*/ 107 h 260"/>
                <a:gd name="T6" fmla="*/ 329 w 664"/>
                <a:gd name="T7" fmla="*/ 0 h 260"/>
                <a:gd name="T8" fmla="*/ 0 w 664"/>
                <a:gd name="T9" fmla="*/ 108 h 2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4"/>
                <a:gd name="T16" fmla="*/ 0 h 260"/>
                <a:gd name="T17" fmla="*/ 664 w 664"/>
                <a:gd name="T18" fmla="*/ 260 h 2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4" h="260">
                  <a:moveTo>
                    <a:pt x="0" y="108"/>
                  </a:moveTo>
                  <a:lnTo>
                    <a:pt x="315" y="260"/>
                  </a:lnTo>
                  <a:lnTo>
                    <a:pt x="664" y="107"/>
                  </a:lnTo>
                  <a:lnTo>
                    <a:pt x="345" y="0"/>
                  </a:lnTo>
                  <a:lnTo>
                    <a:pt x="0" y="108"/>
                  </a:lnTo>
                  <a:close/>
                </a:path>
              </a:pathLst>
            </a:custGeom>
            <a:gradFill rotWithShape="1">
              <a:gsLst>
                <a:gs pos="0">
                  <a:srgbClr val="56AC00"/>
                </a:gs>
                <a:gs pos="100000">
                  <a:srgbClr val="A3E119"/>
                </a:gs>
              </a:gsLst>
              <a:lin ang="5400000" scaled="1"/>
            </a:gradFill>
            <a:ln w="6350">
              <a:solidFill>
                <a:srgbClr val="56AC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351" y="858"/>
              <a:ext cx="651" cy="153"/>
            </a:xfrm>
            <a:custGeom>
              <a:avLst/>
              <a:gdLst>
                <a:gd name="T0" fmla="*/ 0 w 652"/>
                <a:gd name="T1" fmla="*/ 1 h 152"/>
                <a:gd name="T2" fmla="*/ 313 w 652"/>
                <a:gd name="T3" fmla="*/ 168 h 152"/>
                <a:gd name="T4" fmla="*/ 636 w 652"/>
                <a:gd name="T5" fmla="*/ 0 h 152"/>
                <a:gd name="T6" fmla="*/ 0 w 652"/>
                <a:gd name="T7" fmla="*/ 1 h 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52"/>
                <a:gd name="T14" fmla="*/ 652 w 652"/>
                <a:gd name="T15" fmla="*/ 152 h 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52">
                  <a:moveTo>
                    <a:pt x="0" y="1"/>
                  </a:moveTo>
                  <a:lnTo>
                    <a:pt x="313" y="152"/>
                  </a:lnTo>
                  <a:lnTo>
                    <a:pt x="652" y="0"/>
                  </a:lnTo>
                  <a:lnTo>
                    <a:pt x="0" y="1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27" name="WordArt 28"/>
          <p:cNvSpPr>
            <a:spLocks noChangeAspect="1" noChangeArrowheads="1" noChangeShapeType="1" noTextEdit="1"/>
          </p:cNvSpPr>
          <p:nvPr/>
        </p:nvSpPr>
        <p:spPr bwMode="auto">
          <a:xfrm>
            <a:off x="611560" y="1916832"/>
            <a:ext cx="93662" cy="196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HY견고딕"/>
                <a:ea typeface="HY견고딕"/>
              </a:rPr>
              <a:t>1</a:t>
            </a:r>
            <a:endParaRPr lang="ko-KR" altLang="en-US" sz="3600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HY견고딕"/>
              <a:ea typeface="HY견고딕"/>
            </a:endParaRPr>
          </a:p>
        </p:txBody>
      </p:sp>
      <p:pic>
        <p:nvPicPr>
          <p:cNvPr id="28" name="Picture 31" descr="그림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56992"/>
            <a:ext cx="1184275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" name="Group 32"/>
          <p:cNvGrpSpPr>
            <a:grpSpLocks/>
          </p:cNvGrpSpPr>
          <p:nvPr/>
        </p:nvGrpSpPr>
        <p:grpSpPr bwMode="auto">
          <a:xfrm>
            <a:off x="395536" y="2708920"/>
            <a:ext cx="885825" cy="890588"/>
            <a:chOff x="345" y="1567"/>
            <a:chExt cx="663" cy="710"/>
          </a:xfrm>
        </p:grpSpPr>
        <p:sp>
          <p:nvSpPr>
            <p:cNvPr id="30" name="Freeform 33"/>
            <p:cNvSpPr>
              <a:spLocks/>
            </p:cNvSpPr>
            <p:nvPr/>
          </p:nvSpPr>
          <p:spPr bwMode="auto">
            <a:xfrm>
              <a:off x="345" y="1677"/>
              <a:ext cx="314" cy="600"/>
            </a:xfrm>
            <a:custGeom>
              <a:avLst/>
              <a:gdLst>
                <a:gd name="T0" fmla="*/ 0 w 248"/>
                <a:gd name="T1" fmla="*/ 0 h 435"/>
                <a:gd name="T2" fmla="*/ 10824 w 248"/>
                <a:gd name="T3" fmla="*/ 18677 h 435"/>
                <a:gd name="T4" fmla="*/ 10824 w 248"/>
                <a:gd name="T5" fmla="*/ 74668 h 435"/>
                <a:gd name="T6" fmla="*/ 803 w 248"/>
                <a:gd name="T7" fmla="*/ 55204 h 435"/>
                <a:gd name="T8" fmla="*/ 0 w 248"/>
                <a:gd name="T9" fmla="*/ 0 h 4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8"/>
                <a:gd name="T16" fmla="*/ 0 h 435"/>
                <a:gd name="T17" fmla="*/ 248 w 248"/>
                <a:gd name="T18" fmla="*/ 435 h 4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8" h="435">
                  <a:moveTo>
                    <a:pt x="0" y="0"/>
                  </a:moveTo>
                  <a:lnTo>
                    <a:pt x="248" y="109"/>
                  </a:lnTo>
                  <a:lnTo>
                    <a:pt x="248" y="435"/>
                  </a:lnTo>
                  <a:lnTo>
                    <a:pt x="18" y="32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61DC44"/>
                </a:gs>
                <a:gs pos="100000">
                  <a:srgbClr val="369F1D"/>
                </a:gs>
              </a:gsLst>
              <a:lin ang="18900000" scaled="1"/>
            </a:gradFill>
            <a:ln w="6350">
              <a:solidFill>
                <a:srgbClr val="369F1D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1" name="Freeform 34"/>
            <p:cNvSpPr>
              <a:spLocks/>
            </p:cNvSpPr>
            <p:nvPr/>
          </p:nvSpPr>
          <p:spPr bwMode="auto">
            <a:xfrm>
              <a:off x="659" y="1674"/>
              <a:ext cx="349" cy="603"/>
            </a:xfrm>
            <a:custGeom>
              <a:avLst/>
              <a:gdLst>
                <a:gd name="T0" fmla="*/ 0 w 232"/>
                <a:gd name="T1" fmla="*/ 19173 h 437"/>
                <a:gd name="T2" fmla="*/ 0 w 232"/>
                <a:gd name="T3" fmla="*/ 75481 h 437"/>
                <a:gd name="T4" fmla="*/ 145086 w 232"/>
                <a:gd name="T5" fmla="*/ 56336 h 437"/>
                <a:gd name="T6" fmla="*/ 159522 w 232"/>
                <a:gd name="T7" fmla="*/ 0 h 437"/>
                <a:gd name="T8" fmla="*/ 0 w 232"/>
                <a:gd name="T9" fmla="*/ 19173 h 4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2"/>
                <a:gd name="T16" fmla="*/ 0 h 437"/>
                <a:gd name="T17" fmla="*/ 232 w 232"/>
                <a:gd name="T18" fmla="*/ 437 h 4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2" h="437">
                  <a:moveTo>
                    <a:pt x="0" y="111"/>
                  </a:moveTo>
                  <a:lnTo>
                    <a:pt x="0" y="437"/>
                  </a:lnTo>
                  <a:lnTo>
                    <a:pt x="211" y="326"/>
                  </a:lnTo>
                  <a:lnTo>
                    <a:pt x="232" y="0"/>
                  </a:lnTo>
                  <a:lnTo>
                    <a:pt x="0" y="111"/>
                  </a:lnTo>
                  <a:close/>
                </a:path>
              </a:pathLst>
            </a:custGeom>
            <a:gradFill rotWithShape="1">
              <a:gsLst>
                <a:gs pos="0">
                  <a:srgbClr val="61DC44"/>
                </a:gs>
                <a:gs pos="100000">
                  <a:srgbClr val="369F1D"/>
                </a:gs>
              </a:gsLst>
              <a:lin ang="18900000" scaled="1"/>
            </a:gradFill>
            <a:ln w="6350">
              <a:solidFill>
                <a:srgbClr val="369F1D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2" name="Freeform 35"/>
            <p:cNvSpPr>
              <a:spLocks/>
            </p:cNvSpPr>
            <p:nvPr/>
          </p:nvSpPr>
          <p:spPr bwMode="auto">
            <a:xfrm>
              <a:off x="346" y="1567"/>
              <a:ext cx="662" cy="259"/>
            </a:xfrm>
            <a:custGeom>
              <a:avLst/>
              <a:gdLst>
                <a:gd name="T0" fmla="*/ 0 w 664"/>
                <a:gd name="T1" fmla="*/ 108 h 260"/>
                <a:gd name="T2" fmla="*/ 299 w 664"/>
                <a:gd name="T3" fmla="*/ 244 h 260"/>
                <a:gd name="T4" fmla="*/ 632 w 664"/>
                <a:gd name="T5" fmla="*/ 107 h 260"/>
                <a:gd name="T6" fmla="*/ 329 w 664"/>
                <a:gd name="T7" fmla="*/ 0 h 260"/>
                <a:gd name="T8" fmla="*/ 0 w 664"/>
                <a:gd name="T9" fmla="*/ 108 h 2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4"/>
                <a:gd name="T16" fmla="*/ 0 h 260"/>
                <a:gd name="T17" fmla="*/ 664 w 664"/>
                <a:gd name="T18" fmla="*/ 260 h 2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4" h="260">
                  <a:moveTo>
                    <a:pt x="0" y="108"/>
                  </a:moveTo>
                  <a:lnTo>
                    <a:pt x="315" y="260"/>
                  </a:lnTo>
                  <a:lnTo>
                    <a:pt x="664" y="107"/>
                  </a:lnTo>
                  <a:lnTo>
                    <a:pt x="345" y="0"/>
                  </a:lnTo>
                  <a:lnTo>
                    <a:pt x="0" y="108"/>
                  </a:lnTo>
                  <a:close/>
                </a:path>
              </a:pathLst>
            </a:custGeom>
            <a:gradFill rotWithShape="1">
              <a:gsLst>
                <a:gs pos="0">
                  <a:srgbClr val="369F1D"/>
                </a:gs>
                <a:gs pos="100000">
                  <a:srgbClr val="61DC44"/>
                </a:gs>
              </a:gsLst>
              <a:lin ang="5400000" scaled="1"/>
            </a:gradFill>
            <a:ln w="6350">
              <a:solidFill>
                <a:srgbClr val="1BA128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3" name="Freeform 36"/>
            <p:cNvSpPr>
              <a:spLocks/>
            </p:cNvSpPr>
            <p:nvPr/>
          </p:nvSpPr>
          <p:spPr bwMode="auto">
            <a:xfrm>
              <a:off x="351" y="1671"/>
              <a:ext cx="651" cy="153"/>
            </a:xfrm>
            <a:custGeom>
              <a:avLst/>
              <a:gdLst>
                <a:gd name="T0" fmla="*/ 0 w 652"/>
                <a:gd name="T1" fmla="*/ 1 h 152"/>
                <a:gd name="T2" fmla="*/ 313 w 652"/>
                <a:gd name="T3" fmla="*/ 168 h 152"/>
                <a:gd name="T4" fmla="*/ 636 w 652"/>
                <a:gd name="T5" fmla="*/ 0 h 152"/>
                <a:gd name="T6" fmla="*/ 0 w 652"/>
                <a:gd name="T7" fmla="*/ 1 h 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52"/>
                <a:gd name="T14" fmla="*/ 652 w 652"/>
                <a:gd name="T15" fmla="*/ 152 h 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52">
                  <a:moveTo>
                    <a:pt x="0" y="1"/>
                  </a:moveTo>
                  <a:lnTo>
                    <a:pt x="313" y="152"/>
                  </a:lnTo>
                  <a:lnTo>
                    <a:pt x="652" y="0"/>
                  </a:lnTo>
                  <a:lnTo>
                    <a:pt x="0" y="1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34" name="WordArt 39"/>
          <p:cNvSpPr>
            <a:spLocks noChangeAspect="1" noChangeArrowheads="1" noChangeShapeType="1" noTextEdit="1"/>
          </p:cNvSpPr>
          <p:nvPr/>
        </p:nvSpPr>
        <p:spPr bwMode="auto">
          <a:xfrm>
            <a:off x="539552" y="3140968"/>
            <a:ext cx="127000" cy="20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HY견고딕"/>
                <a:ea typeface="HY견고딕"/>
              </a:rPr>
              <a:t>2</a:t>
            </a:r>
            <a:endParaRPr lang="ko-KR" altLang="en-US" sz="3600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HY견고딕"/>
              <a:ea typeface="HY견고딕"/>
            </a:endParaRPr>
          </a:p>
        </p:txBody>
      </p:sp>
      <p:grpSp>
        <p:nvGrpSpPr>
          <p:cNvPr id="35" name="Group 41"/>
          <p:cNvGrpSpPr>
            <a:grpSpLocks/>
          </p:cNvGrpSpPr>
          <p:nvPr/>
        </p:nvGrpSpPr>
        <p:grpSpPr bwMode="auto">
          <a:xfrm>
            <a:off x="252140" y="3894956"/>
            <a:ext cx="1184275" cy="1062038"/>
            <a:chOff x="219" y="2377"/>
            <a:chExt cx="886" cy="846"/>
          </a:xfrm>
        </p:grpSpPr>
        <p:pic>
          <p:nvPicPr>
            <p:cNvPr id="36" name="Picture 42" descr="그림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" y="2776"/>
              <a:ext cx="886" cy="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Freeform 43"/>
            <p:cNvSpPr>
              <a:spLocks/>
            </p:cNvSpPr>
            <p:nvPr/>
          </p:nvSpPr>
          <p:spPr bwMode="auto">
            <a:xfrm>
              <a:off x="345" y="2487"/>
              <a:ext cx="314" cy="600"/>
            </a:xfrm>
            <a:custGeom>
              <a:avLst/>
              <a:gdLst>
                <a:gd name="T0" fmla="*/ 0 w 248"/>
                <a:gd name="T1" fmla="*/ 0 h 435"/>
                <a:gd name="T2" fmla="*/ 10824 w 248"/>
                <a:gd name="T3" fmla="*/ 18677 h 435"/>
                <a:gd name="T4" fmla="*/ 10824 w 248"/>
                <a:gd name="T5" fmla="*/ 74668 h 435"/>
                <a:gd name="T6" fmla="*/ 803 w 248"/>
                <a:gd name="T7" fmla="*/ 55204 h 435"/>
                <a:gd name="T8" fmla="*/ 0 w 248"/>
                <a:gd name="T9" fmla="*/ 0 h 4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8"/>
                <a:gd name="T16" fmla="*/ 0 h 435"/>
                <a:gd name="T17" fmla="*/ 248 w 248"/>
                <a:gd name="T18" fmla="*/ 435 h 4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8" h="435">
                  <a:moveTo>
                    <a:pt x="0" y="0"/>
                  </a:moveTo>
                  <a:lnTo>
                    <a:pt x="248" y="109"/>
                  </a:lnTo>
                  <a:lnTo>
                    <a:pt x="248" y="435"/>
                  </a:lnTo>
                  <a:lnTo>
                    <a:pt x="18" y="32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41BF5F"/>
                </a:gs>
                <a:gs pos="100000">
                  <a:srgbClr val="28723A"/>
                </a:gs>
              </a:gsLst>
              <a:lin ang="18900000" scaled="1"/>
            </a:gradFill>
            <a:ln w="6350">
              <a:solidFill>
                <a:srgbClr val="28723A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659" y="2484"/>
              <a:ext cx="349" cy="603"/>
            </a:xfrm>
            <a:custGeom>
              <a:avLst/>
              <a:gdLst>
                <a:gd name="T0" fmla="*/ 0 w 232"/>
                <a:gd name="T1" fmla="*/ 19173 h 437"/>
                <a:gd name="T2" fmla="*/ 0 w 232"/>
                <a:gd name="T3" fmla="*/ 75481 h 437"/>
                <a:gd name="T4" fmla="*/ 145086 w 232"/>
                <a:gd name="T5" fmla="*/ 56336 h 437"/>
                <a:gd name="T6" fmla="*/ 159522 w 232"/>
                <a:gd name="T7" fmla="*/ 0 h 437"/>
                <a:gd name="T8" fmla="*/ 0 w 232"/>
                <a:gd name="T9" fmla="*/ 19173 h 4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2"/>
                <a:gd name="T16" fmla="*/ 0 h 437"/>
                <a:gd name="T17" fmla="*/ 232 w 232"/>
                <a:gd name="T18" fmla="*/ 437 h 4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2" h="437">
                  <a:moveTo>
                    <a:pt x="0" y="111"/>
                  </a:moveTo>
                  <a:lnTo>
                    <a:pt x="0" y="437"/>
                  </a:lnTo>
                  <a:lnTo>
                    <a:pt x="211" y="326"/>
                  </a:lnTo>
                  <a:lnTo>
                    <a:pt x="232" y="0"/>
                  </a:lnTo>
                  <a:lnTo>
                    <a:pt x="0" y="111"/>
                  </a:lnTo>
                  <a:close/>
                </a:path>
              </a:pathLst>
            </a:custGeom>
            <a:gradFill rotWithShape="1">
              <a:gsLst>
                <a:gs pos="0">
                  <a:srgbClr val="41BF5F"/>
                </a:gs>
                <a:gs pos="100000">
                  <a:srgbClr val="28723A"/>
                </a:gs>
              </a:gsLst>
              <a:lin ang="18900000" scaled="1"/>
            </a:gradFill>
            <a:ln w="6350">
              <a:solidFill>
                <a:srgbClr val="28723A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9" name="Freeform 45"/>
            <p:cNvSpPr>
              <a:spLocks/>
            </p:cNvSpPr>
            <p:nvPr/>
          </p:nvSpPr>
          <p:spPr bwMode="auto">
            <a:xfrm>
              <a:off x="346" y="2377"/>
              <a:ext cx="662" cy="259"/>
            </a:xfrm>
            <a:custGeom>
              <a:avLst/>
              <a:gdLst>
                <a:gd name="T0" fmla="*/ 0 w 664"/>
                <a:gd name="T1" fmla="*/ 108 h 260"/>
                <a:gd name="T2" fmla="*/ 299 w 664"/>
                <a:gd name="T3" fmla="*/ 244 h 260"/>
                <a:gd name="T4" fmla="*/ 632 w 664"/>
                <a:gd name="T5" fmla="*/ 107 h 260"/>
                <a:gd name="T6" fmla="*/ 329 w 664"/>
                <a:gd name="T7" fmla="*/ 0 h 260"/>
                <a:gd name="T8" fmla="*/ 0 w 664"/>
                <a:gd name="T9" fmla="*/ 108 h 2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4"/>
                <a:gd name="T16" fmla="*/ 0 h 260"/>
                <a:gd name="T17" fmla="*/ 664 w 664"/>
                <a:gd name="T18" fmla="*/ 260 h 2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4" h="260">
                  <a:moveTo>
                    <a:pt x="0" y="108"/>
                  </a:moveTo>
                  <a:lnTo>
                    <a:pt x="315" y="260"/>
                  </a:lnTo>
                  <a:lnTo>
                    <a:pt x="664" y="107"/>
                  </a:lnTo>
                  <a:lnTo>
                    <a:pt x="345" y="0"/>
                  </a:lnTo>
                  <a:lnTo>
                    <a:pt x="0" y="108"/>
                  </a:lnTo>
                  <a:close/>
                </a:path>
              </a:pathLst>
            </a:custGeom>
            <a:gradFill rotWithShape="1">
              <a:gsLst>
                <a:gs pos="0">
                  <a:srgbClr val="28723A"/>
                </a:gs>
                <a:gs pos="100000">
                  <a:srgbClr val="41BF5F"/>
                </a:gs>
              </a:gsLst>
              <a:lin ang="5400000" scaled="1"/>
            </a:gradFill>
            <a:ln w="6350">
              <a:solidFill>
                <a:srgbClr val="28723A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351" y="2481"/>
              <a:ext cx="651" cy="153"/>
            </a:xfrm>
            <a:custGeom>
              <a:avLst/>
              <a:gdLst>
                <a:gd name="T0" fmla="*/ 0 w 652"/>
                <a:gd name="T1" fmla="*/ 1 h 152"/>
                <a:gd name="T2" fmla="*/ 313 w 652"/>
                <a:gd name="T3" fmla="*/ 168 h 152"/>
                <a:gd name="T4" fmla="*/ 636 w 652"/>
                <a:gd name="T5" fmla="*/ 0 h 152"/>
                <a:gd name="T6" fmla="*/ 0 w 652"/>
                <a:gd name="T7" fmla="*/ 1 h 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52"/>
                <a:gd name="T14" fmla="*/ 652 w 652"/>
                <a:gd name="T15" fmla="*/ 152 h 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52">
                  <a:moveTo>
                    <a:pt x="0" y="1"/>
                  </a:moveTo>
                  <a:lnTo>
                    <a:pt x="313" y="152"/>
                  </a:lnTo>
                  <a:lnTo>
                    <a:pt x="652" y="0"/>
                  </a:lnTo>
                  <a:lnTo>
                    <a:pt x="0" y="1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41" name="WordArt 49"/>
          <p:cNvSpPr>
            <a:spLocks noChangeAspect="1" noChangeArrowheads="1" noChangeShapeType="1" noTextEdit="1"/>
          </p:cNvSpPr>
          <p:nvPr/>
        </p:nvSpPr>
        <p:spPr bwMode="auto">
          <a:xfrm>
            <a:off x="539552" y="4293096"/>
            <a:ext cx="130175" cy="20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HY견고딕"/>
                <a:ea typeface="HY견고딕"/>
              </a:rPr>
              <a:t>3</a:t>
            </a:r>
            <a:endParaRPr lang="ko-KR" altLang="en-US" sz="3600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HY견고딕"/>
              <a:ea typeface="HY견고딕"/>
            </a:endParaRPr>
          </a:p>
        </p:txBody>
      </p:sp>
      <p:grpSp>
        <p:nvGrpSpPr>
          <p:cNvPr id="42" name="Group 51"/>
          <p:cNvGrpSpPr>
            <a:grpSpLocks/>
          </p:cNvGrpSpPr>
          <p:nvPr/>
        </p:nvGrpSpPr>
        <p:grpSpPr bwMode="auto">
          <a:xfrm>
            <a:off x="323528" y="5229200"/>
            <a:ext cx="1184275" cy="1071563"/>
            <a:chOff x="219" y="3180"/>
            <a:chExt cx="886" cy="854"/>
          </a:xfrm>
        </p:grpSpPr>
        <p:pic>
          <p:nvPicPr>
            <p:cNvPr id="43" name="Picture 52" descr="그림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" y="3588"/>
              <a:ext cx="886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" name="Freeform 53"/>
            <p:cNvSpPr>
              <a:spLocks/>
            </p:cNvSpPr>
            <p:nvPr/>
          </p:nvSpPr>
          <p:spPr bwMode="auto">
            <a:xfrm>
              <a:off x="345" y="3290"/>
              <a:ext cx="314" cy="600"/>
            </a:xfrm>
            <a:custGeom>
              <a:avLst/>
              <a:gdLst>
                <a:gd name="T0" fmla="*/ 0 w 248"/>
                <a:gd name="T1" fmla="*/ 0 h 435"/>
                <a:gd name="T2" fmla="*/ 10824 w 248"/>
                <a:gd name="T3" fmla="*/ 18677 h 435"/>
                <a:gd name="T4" fmla="*/ 10824 w 248"/>
                <a:gd name="T5" fmla="*/ 74668 h 435"/>
                <a:gd name="T6" fmla="*/ 803 w 248"/>
                <a:gd name="T7" fmla="*/ 55204 h 435"/>
                <a:gd name="T8" fmla="*/ 0 w 248"/>
                <a:gd name="T9" fmla="*/ 0 h 4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8"/>
                <a:gd name="T16" fmla="*/ 0 h 435"/>
                <a:gd name="T17" fmla="*/ 248 w 248"/>
                <a:gd name="T18" fmla="*/ 435 h 4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8" h="435">
                  <a:moveTo>
                    <a:pt x="0" y="0"/>
                  </a:moveTo>
                  <a:lnTo>
                    <a:pt x="248" y="109"/>
                  </a:lnTo>
                  <a:lnTo>
                    <a:pt x="248" y="435"/>
                  </a:lnTo>
                  <a:lnTo>
                    <a:pt x="18" y="32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46AC94"/>
                </a:gs>
                <a:gs pos="100000">
                  <a:srgbClr val="245A4D"/>
                </a:gs>
              </a:gsLst>
              <a:lin ang="18900000" scaled="1"/>
            </a:gradFill>
            <a:ln w="6350">
              <a:solidFill>
                <a:srgbClr val="245A4D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5" name="Freeform 54"/>
            <p:cNvSpPr>
              <a:spLocks/>
            </p:cNvSpPr>
            <p:nvPr/>
          </p:nvSpPr>
          <p:spPr bwMode="auto">
            <a:xfrm>
              <a:off x="659" y="3287"/>
              <a:ext cx="349" cy="603"/>
            </a:xfrm>
            <a:custGeom>
              <a:avLst/>
              <a:gdLst>
                <a:gd name="T0" fmla="*/ 0 w 232"/>
                <a:gd name="T1" fmla="*/ 19173 h 437"/>
                <a:gd name="T2" fmla="*/ 0 w 232"/>
                <a:gd name="T3" fmla="*/ 75481 h 437"/>
                <a:gd name="T4" fmla="*/ 145086 w 232"/>
                <a:gd name="T5" fmla="*/ 56336 h 437"/>
                <a:gd name="T6" fmla="*/ 159522 w 232"/>
                <a:gd name="T7" fmla="*/ 0 h 437"/>
                <a:gd name="T8" fmla="*/ 0 w 232"/>
                <a:gd name="T9" fmla="*/ 19173 h 4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2"/>
                <a:gd name="T16" fmla="*/ 0 h 437"/>
                <a:gd name="T17" fmla="*/ 232 w 232"/>
                <a:gd name="T18" fmla="*/ 437 h 4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2" h="437">
                  <a:moveTo>
                    <a:pt x="0" y="111"/>
                  </a:moveTo>
                  <a:lnTo>
                    <a:pt x="0" y="437"/>
                  </a:lnTo>
                  <a:lnTo>
                    <a:pt x="211" y="326"/>
                  </a:lnTo>
                  <a:lnTo>
                    <a:pt x="232" y="0"/>
                  </a:lnTo>
                  <a:lnTo>
                    <a:pt x="0" y="111"/>
                  </a:lnTo>
                  <a:close/>
                </a:path>
              </a:pathLst>
            </a:custGeom>
            <a:gradFill rotWithShape="1">
              <a:gsLst>
                <a:gs pos="0">
                  <a:srgbClr val="46AC94"/>
                </a:gs>
                <a:gs pos="100000">
                  <a:srgbClr val="245A4D"/>
                </a:gs>
              </a:gsLst>
              <a:lin ang="18900000" scaled="1"/>
            </a:gradFill>
            <a:ln w="6350">
              <a:solidFill>
                <a:srgbClr val="245A4D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6" name="Freeform 55"/>
            <p:cNvSpPr>
              <a:spLocks/>
            </p:cNvSpPr>
            <p:nvPr/>
          </p:nvSpPr>
          <p:spPr bwMode="auto">
            <a:xfrm>
              <a:off x="346" y="3180"/>
              <a:ext cx="662" cy="259"/>
            </a:xfrm>
            <a:custGeom>
              <a:avLst/>
              <a:gdLst>
                <a:gd name="T0" fmla="*/ 0 w 664"/>
                <a:gd name="T1" fmla="*/ 108 h 260"/>
                <a:gd name="T2" fmla="*/ 299 w 664"/>
                <a:gd name="T3" fmla="*/ 244 h 260"/>
                <a:gd name="T4" fmla="*/ 632 w 664"/>
                <a:gd name="T5" fmla="*/ 107 h 260"/>
                <a:gd name="T6" fmla="*/ 329 w 664"/>
                <a:gd name="T7" fmla="*/ 0 h 260"/>
                <a:gd name="T8" fmla="*/ 0 w 664"/>
                <a:gd name="T9" fmla="*/ 108 h 2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4"/>
                <a:gd name="T16" fmla="*/ 0 h 260"/>
                <a:gd name="T17" fmla="*/ 664 w 664"/>
                <a:gd name="T18" fmla="*/ 260 h 2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4" h="260">
                  <a:moveTo>
                    <a:pt x="0" y="108"/>
                  </a:moveTo>
                  <a:lnTo>
                    <a:pt x="315" y="260"/>
                  </a:lnTo>
                  <a:lnTo>
                    <a:pt x="664" y="107"/>
                  </a:lnTo>
                  <a:lnTo>
                    <a:pt x="345" y="0"/>
                  </a:lnTo>
                  <a:lnTo>
                    <a:pt x="0" y="108"/>
                  </a:lnTo>
                  <a:close/>
                </a:path>
              </a:pathLst>
            </a:custGeom>
            <a:gradFill rotWithShape="1">
              <a:gsLst>
                <a:gs pos="0">
                  <a:srgbClr val="245A4D"/>
                </a:gs>
                <a:gs pos="100000">
                  <a:srgbClr val="46AC94"/>
                </a:gs>
              </a:gsLst>
              <a:lin ang="5400000" scaled="1"/>
            </a:gradFill>
            <a:ln w="6350">
              <a:solidFill>
                <a:srgbClr val="245A4D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7" name="Freeform 56"/>
            <p:cNvSpPr>
              <a:spLocks/>
            </p:cNvSpPr>
            <p:nvPr/>
          </p:nvSpPr>
          <p:spPr bwMode="auto">
            <a:xfrm>
              <a:off x="351" y="3284"/>
              <a:ext cx="651" cy="153"/>
            </a:xfrm>
            <a:custGeom>
              <a:avLst/>
              <a:gdLst>
                <a:gd name="T0" fmla="*/ 0 w 652"/>
                <a:gd name="T1" fmla="*/ 1 h 152"/>
                <a:gd name="T2" fmla="*/ 313 w 652"/>
                <a:gd name="T3" fmla="*/ 168 h 152"/>
                <a:gd name="T4" fmla="*/ 636 w 652"/>
                <a:gd name="T5" fmla="*/ 0 h 152"/>
                <a:gd name="T6" fmla="*/ 0 w 652"/>
                <a:gd name="T7" fmla="*/ 1 h 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52"/>
                <a:gd name="T14" fmla="*/ 652 w 652"/>
                <a:gd name="T15" fmla="*/ 152 h 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52">
                  <a:moveTo>
                    <a:pt x="0" y="1"/>
                  </a:moveTo>
                  <a:lnTo>
                    <a:pt x="313" y="152"/>
                  </a:lnTo>
                  <a:lnTo>
                    <a:pt x="652" y="0"/>
                  </a:lnTo>
                  <a:lnTo>
                    <a:pt x="0" y="1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60001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48" name="WordArt 59"/>
          <p:cNvSpPr>
            <a:spLocks noChangeAspect="1" noChangeArrowheads="1" noChangeShapeType="1" noTextEdit="1"/>
          </p:cNvSpPr>
          <p:nvPr/>
        </p:nvSpPr>
        <p:spPr bwMode="auto">
          <a:xfrm>
            <a:off x="611560" y="5661248"/>
            <a:ext cx="130175" cy="20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HY견고딕"/>
                <a:ea typeface="HY견고딕"/>
              </a:rPr>
              <a:t>4</a:t>
            </a:r>
            <a:endParaRPr lang="ko-KR" altLang="en-US" sz="3600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HY견고딕"/>
              <a:ea typeface="HY견고딕"/>
            </a:endParaRPr>
          </a:p>
        </p:txBody>
      </p:sp>
      <p:sp>
        <p:nvSpPr>
          <p:cNvPr id="49" name="직사각형 72"/>
          <p:cNvSpPr>
            <a:spLocks noChangeArrowheads="1"/>
          </p:cNvSpPr>
          <p:nvPr/>
        </p:nvSpPr>
        <p:spPr bwMode="auto">
          <a:xfrm>
            <a:off x="1691680" y="1772816"/>
            <a:ext cx="65304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재가 노인의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체수분정도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파악 </a:t>
            </a:r>
            <a:endParaRPr lang="en-US" altLang="ko-KR" sz="2000" b="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0" name="직사각형 73"/>
          <p:cNvSpPr>
            <a:spLocks noChangeArrowheads="1"/>
          </p:cNvSpPr>
          <p:nvPr/>
        </p:nvSpPr>
        <p:spPr bwMode="auto">
          <a:xfrm>
            <a:off x="1620292" y="2903165"/>
            <a:ext cx="7128792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인구학적 특성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신체질병관련 특성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인지정서적 특성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사회적 지지에</a:t>
            </a:r>
            <a:endParaRPr lang="en-US" altLang="ko-KR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90000"/>
              </a:lnSpc>
            </a:pP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따른 </a:t>
            </a:r>
            <a:r>
              <a:rPr lang="ko-KR" altLang="en-US" dirty="0" err="1" smtClean="0">
                <a:latin typeface="HY헤드라인M" pitchFamily="18" charset="-127"/>
                <a:ea typeface="HY헤드라인M" pitchFamily="18" charset="-127"/>
              </a:rPr>
              <a:t>체수분정도의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 차이</a:t>
            </a:r>
            <a:endParaRPr lang="ko-KR" altLang="en-US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1" name="직사각형 74"/>
          <p:cNvSpPr>
            <a:spLocks noChangeArrowheads="1"/>
          </p:cNvSpPr>
          <p:nvPr/>
        </p:nvSpPr>
        <p:spPr bwMode="auto">
          <a:xfrm>
            <a:off x="1691680" y="4149080"/>
            <a:ext cx="52565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연구 변수와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체수분정도의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상관관계 분석 </a:t>
            </a:r>
            <a:endParaRPr lang="en-US" altLang="ko-KR" sz="2000" b="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2" name="직사각형 75"/>
          <p:cNvSpPr>
            <a:spLocks noChangeArrowheads="1"/>
          </p:cNvSpPr>
          <p:nvPr/>
        </p:nvSpPr>
        <p:spPr bwMode="auto">
          <a:xfrm>
            <a:off x="1763688" y="5517232"/>
            <a:ext cx="53285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sz="200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재가 노인의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체수분정도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영향요인 규명 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07704" y="116632"/>
            <a:ext cx="6785609" cy="796908"/>
          </a:xfrm>
        </p:spPr>
        <p:txBody>
          <a:bodyPr/>
          <a:lstStyle/>
          <a:p>
            <a:r>
              <a:rPr lang="ko-KR" altLang="en-US" dirty="0" smtClean="0"/>
              <a:t>                    </a:t>
            </a:r>
            <a:r>
              <a:rPr lang="ko-KR" altLang="en-US" sz="3200" dirty="0" smtClean="0"/>
              <a:t> 연구 방법 </a:t>
            </a:r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827584" y="1124744"/>
            <a:ext cx="3672408" cy="122413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  <a:t/>
            </a:r>
            <a:b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</a:b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  <a:t> </a:t>
            </a: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  <a:t>Demographic factors</a:t>
            </a:r>
            <a:b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</a:b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  <a:t/>
            </a:r>
            <a:b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</a:b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  <a:t> Age</a:t>
            </a:r>
            <a:b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</a:b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  <a:t> Gender</a:t>
            </a:r>
            <a:b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</a:b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  <a:t> Type of living arrangement</a:t>
            </a: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  <a:t/>
            </a:r>
            <a:b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oto Sans" panose="020B0502040504020204" pitchFamily="34" charset="0"/>
                <a:ea typeface="맑은 고딕" panose="020B0503020000020004" pitchFamily="50" charset="-127"/>
                <a:cs typeface="+mj-cs"/>
              </a:rPr>
            </a:br>
            <a:endParaRPr kumimoji="0" lang="ko-KR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oto Sans" panose="020B0502040504020204" pitchFamily="34" charset="0"/>
              <a:ea typeface="맑은 고딕" panose="020B0503020000020004" pitchFamily="50" charset="-127"/>
              <a:cs typeface="+mj-cs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827584" y="2564904"/>
            <a:ext cx="3672408" cy="165618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Physical-disease</a:t>
            </a:r>
            <a:r>
              <a:rPr kumimoji="0" lang="en-US" altLang="ko-KR" sz="1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related</a:t>
            </a: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factors</a:t>
            </a:r>
            <a:b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BMI</a:t>
            </a:r>
          </a:p>
          <a:p>
            <a:pPr>
              <a:spcBef>
                <a:spcPct val="0"/>
              </a:spcBef>
            </a:pPr>
            <a:r>
              <a:rPr lang="en-US" altLang="ko-KR" sz="1400" b="1" dirty="0"/>
              <a:t> </a:t>
            </a:r>
            <a:r>
              <a:rPr lang="en-US" altLang="ko-KR" sz="1400" b="1" dirty="0" smtClean="0"/>
              <a:t>ADL</a:t>
            </a:r>
          </a:p>
          <a:p>
            <a:pPr>
              <a:spcBef>
                <a:spcPct val="0"/>
              </a:spcBef>
            </a:pPr>
            <a:r>
              <a:rPr lang="en-US" altLang="ko-KR" sz="1400" b="1" dirty="0"/>
              <a:t> </a:t>
            </a:r>
            <a:r>
              <a:rPr lang="en-US" altLang="ko-KR" sz="1400" b="1" dirty="0" smtClean="0"/>
              <a:t>Number </a:t>
            </a:r>
            <a:r>
              <a:rPr lang="en-US" altLang="ko-KR" sz="1400" b="1" dirty="0"/>
              <a:t>of chronic </a:t>
            </a:r>
            <a:r>
              <a:rPr lang="en-US" altLang="ko-KR" sz="1400" b="1" dirty="0" smtClean="0"/>
              <a:t>illness</a:t>
            </a:r>
          </a:p>
          <a:p>
            <a:pPr>
              <a:spcBef>
                <a:spcPct val="0"/>
              </a:spcBef>
            </a:pPr>
            <a:r>
              <a:rPr lang="en-US" altLang="ko-KR" sz="1400" b="1" dirty="0" smtClean="0"/>
              <a:t> Number </a:t>
            </a:r>
            <a:r>
              <a:rPr lang="en-US" altLang="ko-KR" sz="1400" b="1" dirty="0"/>
              <a:t>of </a:t>
            </a:r>
            <a:r>
              <a:rPr lang="en-US" altLang="ko-KR" sz="1400" b="1" dirty="0" smtClean="0"/>
              <a:t>medication</a:t>
            </a:r>
            <a:endParaRPr lang="en-US" altLang="ko-KR" sz="1400" b="1" dirty="0"/>
          </a:p>
          <a:p>
            <a:pPr>
              <a:spcBef>
                <a:spcPct val="0"/>
              </a:spcBef>
            </a:pPr>
            <a:r>
              <a:rPr lang="en-US" altLang="ko-KR" sz="1400" b="1" dirty="0" smtClean="0"/>
              <a:t> Urinary incontinence</a:t>
            </a:r>
          </a:p>
          <a:p>
            <a:pPr>
              <a:spcBef>
                <a:spcPct val="0"/>
              </a:spcBef>
            </a:pPr>
            <a:endParaRPr lang="en-US" altLang="ko-KR" sz="1100" b="1" dirty="0"/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ko-KR" alt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827584" y="4509120"/>
            <a:ext cx="3672408" cy="108012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altLang="ko-KR" sz="1400" b="1" dirty="0" smtClean="0"/>
              <a:t>Cognitive  emotional factors</a:t>
            </a: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altLang="ko-KR" sz="1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Cognitive</a:t>
            </a:r>
            <a:r>
              <a:rPr kumimoji="0" lang="en-US" altLang="ko-KR" sz="14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impairment </a:t>
            </a:r>
            <a:endParaRPr kumimoji="0" lang="en-US" altLang="ko-KR" sz="1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/>
              <a:t> Depression </a:t>
            </a: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ko-KR" alt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제목 1"/>
          <p:cNvSpPr txBox="1">
            <a:spLocks/>
          </p:cNvSpPr>
          <p:nvPr/>
        </p:nvSpPr>
        <p:spPr>
          <a:xfrm>
            <a:off x="827584" y="5805264"/>
            <a:ext cx="3672408" cy="72008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altLang="ko-KR" sz="1400" b="1" dirty="0" smtClean="0"/>
              <a:t> Social factor </a:t>
            </a:r>
          </a:p>
          <a:p>
            <a:pPr lvl="0">
              <a:spcBef>
                <a:spcPct val="0"/>
              </a:spcBef>
              <a:defRPr/>
            </a:pPr>
            <a:r>
              <a:rPr lang="en-US" altLang="ko-KR" sz="1400" b="1" dirty="0" smtClean="0"/>
              <a:t> </a:t>
            </a: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altLang="ko-KR" sz="1400" b="1" noProof="0" dirty="0" smtClean="0"/>
              <a:t>Social support </a:t>
            </a: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ko-KR" alt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제목 1"/>
          <p:cNvSpPr txBox="1">
            <a:spLocks/>
          </p:cNvSpPr>
          <p:nvPr/>
        </p:nvSpPr>
        <p:spPr>
          <a:xfrm>
            <a:off x="6156176" y="3068960"/>
            <a:ext cx="2520280" cy="1224136"/>
          </a:xfrm>
          <a:prstGeom prst="rect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altLang="ko-K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altLang="ko-K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altLang="ko-KR" sz="2000" b="1" dirty="0" smtClean="0"/>
              <a:t>Hydration status</a:t>
            </a: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000" b="1" dirty="0" smtClean="0"/>
              <a:t>(Total body water)</a:t>
            </a:r>
            <a:r>
              <a:rPr kumimoji="0" lang="en-US" altLang="ko-K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altLang="ko-K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ko-KR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Shape 8"/>
          <p:cNvCxnSpPr>
            <a:stCxn id="4" idx="3"/>
          </p:cNvCxnSpPr>
          <p:nvPr/>
        </p:nvCxnSpPr>
        <p:spPr>
          <a:xfrm>
            <a:off x="4499992" y="1736812"/>
            <a:ext cx="648072" cy="450050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>
            <a:stCxn id="5" idx="3"/>
            <a:endCxn id="5" idx="3"/>
          </p:cNvCxnSpPr>
          <p:nvPr/>
        </p:nvCxnSpPr>
        <p:spPr>
          <a:xfrm>
            <a:off x="4499992" y="339299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4499992" y="3284984"/>
            <a:ext cx="6480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827584" y="1556792"/>
            <a:ext cx="36724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827584" y="2996952"/>
            <a:ext cx="36724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827584" y="4941168"/>
            <a:ext cx="36724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직선 연결선 17"/>
          <p:cNvCxnSpPr>
            <a:stCxn id="7" idx="1"/>
            <a:endCxn id="7" idx="3"/>
          </p:cNvCxnSpPr>
          <p:nvPr/>
        </p:nvCxnSpPr>
        <p:spPr>
          <a:xfrm>
            <a:off x="827584" y="6165304"/>
            <a:ext cx="36724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직선 연결선 54"/>
          <p:cNvCxnSpPr/>
          <p:nvPr/>
        </p:nvCxnSpPr>
        <p:spPr>
          <a:xfrm>
            <a:off x="4499992" y="5085184"/>
            <a:ext cx="6480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직선 연결선 56"/>
          <p:cNvCxnSpPr/>
          <p:nvPr/>
        </p:nvCxnSpPr>
        <p:spPr>
          <a:xfrm>
            <a:off x="4499992" y="6237312"/>
            <a:ext cx="6480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직선 화살표 연결선 61"/>
          <p:cNvCxnSpPr/>
          <p:nvPr/>
        </p:nvCxnSpPr>
        <p:spPr>
          <a:xfrm>
            <a:off x="5148064" y="3645024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11279</TotalTime>
  <Words>1142</Words>
  <Application>Microsoft Office PowerPoint</Application>
  <PresentationFormat>화면 슬라이드 쇼(4:3)</PresentationFormat>
  <Paragraphs>401</Paragraphs>
  <Slides>21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32" baseType="lpstr">
      <vt:lpstr>굴림</vt:lpstr>
      <vt:lpstr>Arial</vt:lpstr>
      <vt:lpstr>맑은 고딕</vt:lpstr>
      <vt:lpstr>굴림체</vt:lpstr>
      <vt:lpstr>Noto Sans</vt:lpstr>
      <vt:lpstr>NSimSun</vt:lpstr>
      <vt:lpstr>Wingdings</vt:lpstr>
      <vt:lpstr>HY견고딕</vt:lpstr>
      <vt:lpstr>HY헤드라인M</vt:lpstr>
      <vt:lpstr>한양신명조</vt:lpstr>
      <vt:lpstr>Office 테마</vt:lpstr>
      <vt:lpstr>지역사회 재가 노인의  체수분정도와 영향요인 </vt:lpstr>
      <vt:lpstr>슬라이드 2</vt:lpstr>
      <vt:lpstr>                  연구 배경 </vt:lpstr>
      <vt:lpstr>                  연구 배경 </vt:lpstr>
      <vt:lpstr>                  연구 배경 </vt:lpstr>
      <vt:lpstr>                  연구 배경 </vt:lpstr>
      <vt:lpstr>                  연구 배경 </vt:lpstr>
      <vt:lpstr>         연구  목적 </vt:lpstr>
      <vt:lpstr>                     연구 방법 </vt:lpstr>
      <vt:lpstr>                   연구 방법 </vt:lpstr>
      <vt:lpstr>     연구 방법   : 연구 변수   </vt:lpstr>
      <vt:lpstr>     연구 방법   : 연구 변수   </vt:lpstr>
      <vt:lpstr>                     연구 방법 </vt:lpstr>
      <vt:lpstr>             연구 결과 </vt:lpstr>
      <vt:lpstr>             연구 결과 </vt:lpstr>
      <vt:lpstr> </vt:lpstr>
      <vt:lpstr>             연구 결과 </vt:lpstr>
      <vt:lpstr>             연구 결과 </vt:lpstr>
      <vt:lpstr>              결론 및 제언 </vt:lpstr>
      <vt:lpstr>              결론 및 제언 </vt:lpstr>
      <vt:lpstr>THANK YOU</vt:lpstr>
    </vt:vector>
  </TitlesOfParts>
  <Company>(주) 예스폼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예스폼 템플릿</dc:title>
  <dc:creator>문서서식 예스폼(www.yesform.com) 김다혜</dc:creator>
  <cp:keywords>www.yesform.com</cp:keywords>
  <dc:description>본 문서의 저작권은 예스폼(yesform)에 있으며
무단 복제 배포시 법적인 제재를 받을 수 있습니다.</dc:description>
  <cp:lastModifiedBy>이영희</cp:lastModifiedBy>
  <cp:revision>955</cp:revision>
  <dcterms:created xsi:type="dcterms:W3CDTF">2010-02-01T08:03:16Z</dcterms:created>
  <dcterms:modified xsi:type="dcterms:W3CDTF">2017-10-26T10:21:53Z</dcterms:modified>
</cp:coreProperties>
</file>