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8" r:id="rId6"/>
    <p:sldId id="260" r:id="rId7"/>
    <p:sldId id="259" r:id="rId8"/>
    <p:sldId id="263" r:id="rId9"/>
    <p:sldId id="262" r:id="rId10"/>
    <p:sldId id="261" r:id="rId11"/>
    <p:sldId id="266" r:id="rId12"/>
    <p:sldId id="265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  <a:srgbClr val="FF9900"/>
    <a:srgbClr val="0000FF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3" autoAdjust="0"/>
    <p:restoredTop sz="94660"/>
  </p:normalViewPr>
  <p:slideViewPr>
    <p:cSldViewPr>
      <p:cViewPr varScale="1">
        <p:scale>
          <a:sx n="85" d="100"/>
          <a:sy n="85" d="100"/>
        </p:scale>
        <p:origin x="-7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96087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99583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549907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smtClean="0"/>
              <a:t>按一下以編輯母片子標題樣式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261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 descr="PTT_內頁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3491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876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910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0939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299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246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19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9883889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811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3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781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smtClean="0"/>
              <a:t>按一下以編輯母片子標題樣式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601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 descr="PTT_內頁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168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434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0453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8401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8130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72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757792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068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50925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4859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4707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smtClean="0"/>
              <a:t>按一下以編輯母片子標題樣式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4305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 descr="PTT_內頁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94331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8876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30634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92129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543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74413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37158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0996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587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6087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074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653556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858282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72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52730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95997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03FAE-3405-475F-8373-FC6FE6BE4A33}" type="datetimeFigureOut">
              <a:rPr lang="zh-TW" altLang="en-US" smtClean="0"/>
              <a:pPr/>
              <a:t>2016/6/2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1594E-DE07-49EC-AD77-E005D7AE7C9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68368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 descr="PTT_內頁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681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 descr="PTT_內頁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291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5317FB1-9A06-804E-BED5-D1B6FE44EF5A}" type="datetimeFigureOut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2016/6/2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83B998B-8737-0F48-A638-B145E1D7C97F}" type="slidenum">
              <a:rPr kumimoji="1" lang="zh-TW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kumimoji="1"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 descr="PTT_內頁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457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7.jpeg"/><Relationship Id="rId3" Type="http://schemas.openxmlformats.org/officeDocument/2006/relationships/image" Target="../media/image11.jpeg"/><Relationship Id="rId7" Type="http://schemas.openxmlformats.org/officeDocument/2006/relationships/hyperlink" Target="http://upload.wikimedia.org/wikipedia/commons/3/33/CKS_Memorial_Hall.jpg" TargetMode="External"/><Relationship Id="rId12" Type="http://schemas.openxmlformats.org/officeDocument/2006/relationships/hyperlink" Target="http://u.cncn.com/link.php?url=http://u.cncn.com/space-40690-do-album-picid-147410-goto-down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3.jpeg"/><Relationship Id="rId11" Type="http://schemas.openxmlformats.org/officeDocument/2006/relationships/image" Target="../media/image16.jpeg"/><Relationship Id="rId5" Type="http://schemas.openxmlformats.org/officeDocument/2006/relationships/hyperlink" Target="http://upload.wikimedia.org/wikipedia/commons/c/c9/Taipei101.portrait.altonthompson.jpg" TargetMode="External"/><Relationship Id="rId10" Type="http://schemas.openxmlformats.org/officeDocument/2006/relationships/hyperlink" Target="http://www.gettyimages.com/detail/2913768/AFP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 descr="PTT_封面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532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1165362" y="4347100"/>
            <a:ext cx="70014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C00000"/>
                </a:solidFill>
              </a:rPr>
              <a:t>“</a:t>
            </a:r>
            <a:r>
              <a:rPr lang="en-US" altLang="zh-TW" sz="2800" b="1" i="1" dirty="0" err="1" smtClean="0">
                <a:solidFill>
                  <a:srgbClr val="C00000"/>
                </a:solidFill>
              </a:rPr>
              <a:t>Geotechnique</a:t>
            </a:r>
            <a:r>
              <a:rPr lang="en-US" altLang="zh-TW" sz="2800" b="1" i="1" dirty="0" smtClean="0">
                <a:solidFill>
                  <a:srgbClr val="C00000"/>
                </a:solidFill>
              </a:rPr>
              <a:t> for Sustainable Developments </a:t>
            </a:r>
          </a:p>
          <a:p>
            <a:r>
              <a:rPr lang="en-US" altLang="zh-TW" sz="2800" b="1" i="1" dirty="0" smtClean="0">
                <a:solidFill>
                  <a:srgbClr val="C00000"/>
                </a:solidFill>
              </a:rPr>
              <a:t>  and Emerging Market Regions”</a:t>
            </a:r>
            <a:endParaRPr lang="zh-TW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391815" y="5336872"/>
            <a:ext cx="3632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solidFill>
                  <a:srgbClr val="0000FF"/>
                </a:solidFill>
              </a:rPr>
              <a:t>18 Subjects will be covered</a:t>
            </a:r>
            <a:endParaRPr lang="zh-TW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86130" y="836712"/>
            <a:ext cx="53687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44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16 ARC </a:t>
            </a:r>
            <a:r>
              <a:rPr lang="en-US" altLang="zh-TW" sz="3600" b="1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hosted by CTGS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720956" y="2060848"/>
            <a:ext cx="759546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TW" sz="3200" b="1" dirty="0" smtClean="0">
                <a:solidFill>
                  <a:srgbClr val="0070C0"/>
                </a:solidFill>
              </a:rPr>
              <a:t>Date: </a:t>
            </a:r>
            <a:r>
              <a:rPr lang="en-US" altLang="zh-TW" sz="3200" b="1" dirty="0" smtClean="0">
                <a:solidFill>
                  <a:srgbClr val="FF0000"/>
                </a:solidFill>
              </a:rPr>
              <a:t>October 21-25, 2019</a:t>
            </a:r>
          </a:p>
          <a:p>
            <a:pPr>
              <a:spcBef>
                <a:spcPts val="600"/>
              </a:spcBef>
            </a:pPr>
            <a:r>
              <a:rPr lang="en-US" altLang="zh-TW" sz="3200" b="1" dirty="0" smtClean="0">
                <a:solidFill>
                  <a:srgbClr val="0070C0"/>
                </a:solidFill>
              </a:rPr>
              <a:t>Venue: </a:t>
            </a:r>
            <a:r>
              <a:rPr lang="en-US" altLang="zh-TW" sz="3200" b="1" dirty="0" smtClean="0">
                <a:solidFill>
                  <a:srgbClr val="FF9900"/>
                </a:solidFill>
              </a:rPr>
              <a:t>Taipei Int. Convention Center </a:t>
            </a:r>
          </a:p>
          <a:p>
            <a:r>
              <a:rPr lang="en-US" altLang="zh-TW" sz="3200" b="1" dirty="0">
                <a:solidFill>
                  <a:srgbClr val="FF9900"/>
                </a:solidFill>
              </a:rPr>
              <a:t> </a:t>
            </a:r>
            <a:r>
              <a:rPr lang="en-US" altLang="zh-TW" sz="3200" b="1" dirty="0" smtClean="0">
                <a:solidFill>
                  <a:srgbClr val="FF9900"/>
                </a:solidFill>
              </a:rPr>
              <a:t>             (tentative)</a:t>
            </a:r>
          </a:p>
          <a:p>
            <a:pPr>
              <a:spcBef>
                <a:spcPts val="600"/>
              </a:spcBef>
            </a:pPr>
            <a:r>
              <a:rPr lang="en-US" altLang="zh-TW" sz="3200" b="1" dirty="0" smtClean="0">
                <a:solidFill>
                  <a:srgbClr val="0070C0"/>
                </a:solidFill>
              </a:rPr>
              <a:t>Main Theme:</a:t>
            </a:r>
            <a:endParaRPr lang="zh-TW" alt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21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2376264" cy="1080120"/>
          </a:xfrm>
        </p:spPr>
        <p:txBody>
          <a:bodyPr>
            <a:normAutofit/>
          </a:bodyPr>
          <a:lstStyle/>
          <a:p>
            <a:pPr algn="l"/>
            <a:r>
              <a:rPr lang="en-US" altLang="zh-TW" b="1" dirty="0" smtClean="0">
                <a:solidFill>
                  <a:srgbClr val="FF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Britannic Bold" pitchFamily="34" charset="0"/>
              </a:rPr>
              <a:t>Regime</a:t>
            </a:r>
            <a:endParaRPr lang="zh-TW" altLang="en-US" b="1" dirty="0">
              <a:solidFill>
                <a:srgbClr val="FF0000"/>
              </a:solidFill>
              <a:effectLst>
                <a:reflection blurRad="6350" stA="50000" endA="300" endPos="5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988840"/>
            <a:ext cx="7859216" cy="3701008"/>
          </a:xfrm>
        </p:spPr>
        <p:txBody>
          <a:bodyPr/>
          <a:lstStyle/>
          <a:p>
            <a:r>
              <a:rPr lang="en-US" altLang="zh-TW" b="1" dirty="0" smtClean="0">
                <a:solidFill>
                  <a:srgbClr val="0070C0"/>
                </a:solidFill>
              </a:rPr>
              <a:t>International Advisory Board</a:t>
            </a:r>
          </a:p>
          <a:p>
            <a:r>
              <a:rPr lang="en-US" altLang="zh-TW" b="1" dirty="0" smtClean="0">
                <a:solidFill>
                  <a:srgbClr val="FF9900"/>
                </a:solidFill>
              </a:rPr>
              <a:t>Local Advisory Board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Organizing Committee</a:t>
            </a:r>
          </a:p>
          <a:p>
            <a:pPr marL="0" indent="0">
              <a:buNone/>
            </a:pPr>
            <a:r>
              <a:rPr lang="en-US" altLang="zh-TW" sz="2400" b="1" dirty="0" smtClean="0">
                <a:solidFill>
                  <a:srgbClr val="0070C0"/>
                </a:solidFill>
              </a:rPr>
              <a:t>            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-  Chaired by Prof. Chang-Yu </a:t>
            </a:r>
            <a:r>
              <a:rPr lang="en-US" altLang="zh-TW" sz="2400" b="1" dirty="0" err="1" smtClean="0">
                <a:solidFill>
                  <a:srgbClr val="C00000"/>
                </a:solidFill>
              </a:rPr>
              <a:t>Ou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 </a:t>
            </a:r>
            <a:r>
              <a:rPr lang="en-US" altLang="zh-TW" sz="2400" b="1" i="1" dirty="0" smtClean="0">
                <a:solidFill>
                  <a:srgbClr val="C00000"/>
                </a:solidFill>
              </a:rPr>
              <a:t>(President, CTGS)</a:t>
            </a:r>
          </a:p>
          <a:p>
            <a:r>
              <a:rPr lang="en-US" altLang="zh-TW" b="1" dirty="0" smtClean="0">
                <a:solidFill>
                  <a:srgbClr val="FF9900"/>
                </a:solidFill>
              </a:rPr>
              <a:t>Conference Committee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Secretariat</a:t>
            </a:r>
            <a:endParaRPr lang="zh-TW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486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674640" cy="963891"/>
          </a:xfrm>
        </p:spPr>
        <p:txBody>
          <a:bodyPr>
            <a:normAutofit/>
          </a:bodyPr>
          <a:lstStyle/>
          <a:p>
            <a:pPr algn="l"/>
            <a:r>
              <a:rPr lang="en-US" altLang="zh-TW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Program</a:t>
            </a:r>
            <a:endParaRPr lang="zh-TW" altLang="en-US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209" y="1435613"/>
            <a:ext cx="7285037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群組 5"/>
          <p:cNvGrpSpPr/>
          <p:nvPr/>
        </p:nvGrpSpPr>
        <p:grpSpPr>
          <a:xfrm>
            <a:off x="1384216" y="4149080"/>
            <a:ext cx="2323688" cy="1656184"/>
            <a:chOff x="-130484" y="5044534"/>
            <a:chExt cx="1617116" cy="1152128"/>
          </a:xfrm>
        </p:grpSpPr>
        <p:sp>
          <p:nvSpPr>
            <p:cNvPr id="5" name="六角星形 4"/>
            <p:cNvSpPr/>
            <p:nvPr/>
          </p:nvSpPr>
          <p:spPr>
            <a:xfrm>
              <a:off x="107504" y="5044534"/>
              <a:ext cx="1133128" cy="1152128"/>
            </a:xfrm>
            <a:prstGeom prst="star6">
              <a:avLst/>
            </a:prstGeom>
            <a:solidFill>
              <a:srgbClr val="FFFF00"/>
            </a:solidFill>
            <a:scene3d>
              <a:camera prst="orthographicFront">
                <a:rot lat="0" lon="0" rev="6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文字方塊 3"/>
            <p:cNvSpPr txBox="1"/>
            <p:nvPr/>
          </p:nvSpPr>
          <p:spPr>
            <a:xfrm>
              <a:off x="-130484" y="5367647"/>
              <a:ext cx="1617116" cy="584775"/>
            </a:xfrm>
            <a:prstGeom prst="rect">
              <a:avLst/>
            </a:prstGeom>
            <a:noFill/>
            <a:scene3d>
              <a:camera prst="orthographicFront">
                <a:rot lat="600000" lon="0" rev="6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b="1" i="1" dirty="0" smtClean="0">
                  <a:solidFill>
                    <a:srgbClr val="FF0000"/>
                  </a:solidFill>
                  <a:latin typeface="Arial Unicode MS" pitchFamily="34" charset="-120"/>
                  <a:ea typeface="Arial Unicode MS" pitchFamily="34" charset="-120"/>
                  <a:cs typeface="Arial Unicode MS" pitchFamily="34" charset="-120"/>
                </a:rPr>
                <a:t>500+ papers </a:t>
              </a:r>
              <a:endParaRPr lang="en-US" altLang="zh-TW" sz="1600" b="1" i="1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endParaRPr>
            </a:p>
            <a:p>
              <a:pPr algn="ctr"/>
              <a:r>
                <a:rPr lang="en-US" altLang="zh-TW" sz="1600" b="1" i="1" dirty="0" smtClean="0">
                  <a:solidFill>
                    <a:srgbClr val="FF0000"/>
                  </a:solidFill>
                  <a:latin typeface="Arial Unicode MS" pitchFamily="34" charset="-120"/>
                  <a:ea typeface="Arial Unicode MS" pitchFamily="34" charset="-120"/>
                  <a:cs typeface="Arial Unicode MS" pitchFamily="34" charset="-120"/>
                </a:rPr>
                <a:t>Expected !</a:t>
              </a:r>
              <a:endParaRPr lang="en-US" altLang="zh-TW" sz="1400" b="1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3" name="向右箭號 2"/>
          <p:cNvSpPr/>
          <p:nvPr/>
        </p:nvSpPr>
        <p:spPr>
          <a:xfrm>
            <a:off x="435469" y="5949280"/>
            <a:ext cx="648072" cy="599224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51435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sz="4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Technical Tours</a:t>
            </a:r>
            <a:endParaRPr lang="zh-TW" altLang="en-US" sz="4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TW" sz="2800" b="1" dirty="0" smtClean="0">
                <a:solidFill>
                  <a:srgbClr val="0070C0"/>
                </a:solidFill>
              </a:rPr>
              <a:t>Taipei Metro Rapid Transit System</a:t>
            </a:r>
          </a:p>
          <a:p>
            <a:r>
              <a:rPr lang="en-US" altLang="zh-TW" sz="2800" b="1" dirty="0" err="1" smtClean="0">
                <a:solidFill>
                  <a:srgbClr val="FF9900"/>
                </a:solidFill>
              </a:rPr>
              <a:t>Suhua</a:t>
            </a:r>
            <a:r>
              <a:rPr lang="en-US" altLang="zh-TW" sz="2800" b="1" dirty="0" smtClean="0">
                <a:solidFill>
                  <a:srgbClr val="FF9900"/>
                </a:solidFill>
              </a:rPr>
              <a:t> Highway Improvement Project</a:t>
            </a:r>
            <a:endParaRPr lang="en-US" altLang="zh-TW" sz="2800" b="1" dirty="0">
              <a:solidFill>
                <a:srgbClr val="FF9900"/>
              </a:solidFill>
            </a:endParaRPr>
          </a:p>
          <a:p>
            <a:r>
              <a:rPr lang="en-US" altLang="zh-TW" sz="2800" b="1" dirty="0" smtClean="0">
                <a:solidFill>
                  <a:srgbClr val="0070C0"/>
                </a:solidFill>
              </a:rPr>
              <a:t>Tamkang Bridge Project</a:t>
            </a:r>
          </a:p>
          <a:p>
            <a:r>
              <a:rPr lang="en-US" altLang="zh-TW" sz="2800" b="1" dirty="0" smtClean="0">
                <a:solidFill>
                  <a:srgbClr val="FF9900"/>
                </a:solidFill>
              </a:rPr>
              <a:t>Tao-Yuan International Airport T3 Project</a:t>
            </a:r>
            <a:endParaRPr lang="zh-TW" altLang="en-US" sz="2800" b="1" dirty="0">
              <a:solidFill>
                <a:srgbClr val="FF99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047" y="3534167"/>
            <a:ext cx="2376264" cy="29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9347" y="3552722"/>
            <a:ext cx="21602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84784"/>
            <a:ext cx="2548401" cy="1503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9944" y="4221088"/>
            <a:ext cx="3423297" cy="243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298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3538736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TW" sz="4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Registration</a:t>
            </a:r>
            <a:endParaRPr lang="zh-TW" altLang="en-US" sz="4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636" y="1397330"/>
            <a:ext cx="8880079" cy="3721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031" y="5550560"/>
            <a:ext cx="7749287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744029" y="5150450"/>
            <a:ext cx="1934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 smtClean="0">
                <a:solidFill>
                  <a:srgbClr val="0000FF"/>
                </a:solidFill>
              </a:rPr>
              <a:t>Accommodation</a:t>
            </a:r>
            <a:endParaRPr lang="zh-TW" altLang="en-US" sz="2000" b="1" dirty="0">
              <a:solidFill>
                <a:srgbClr val="0000FF"/>
              </a:solidFill>
            </a:endParaRPr>
          </a:p>
        </p:txBody>
      </p:sp>
      <p:cxnSp>
        <p:nvCxnSpPr>
          <p:cNvPr id="7" name="直線接點 6"/>
          <p:cNvCxnSpPr/>
          <p:nvPr/>
        </p:nvCxnSpPr>
        <p:spPr>
          <a:xfrm>
            <a:off x="4355976" y="5949280"/>
            <a:ext cx="1296144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群組 5"/>
          <p:cNvGrpSpPr/>
          <p:nvPr/>
        </p:nvGrpSpPr>
        <p:grpSpPr>
          <a:xfrm>
            <a:off x="5436096" y="548680"/>
            <a:ext cx="1636046" cy="1440159"/>
            <a:chOff x="5436096" y="548680"/>
            <a:chExt cx="1636046" cy="1440159"/>
          </a:xfrm>
        </p:grpSpPr>
        <p:sp>
          <p:nvSpPr>
            <p:cNvPr id="5" name="六角星形 4"/>
            <p:cNvSpPr/>
            <p:nvPr/>
          </p:nvSpPr>
          <p:spPr>
            <a:xfrm>
              <a:off x="5436096" y="548680"/>
              <a:ext cx="1636046" cy="1440159"/>
            </a:xfrm>
            <a:prstGeom prst="star6">
              <a:avLst/>
            </a:prstGeom>
            <a:solidFill>
              <a:srgbClr val="FFFF00"/>
            </a:solidFill>
            <a:ln>
              <a:solidFill>
                <a:srgbClr val="FF9900"/>
              </a:solidFill>
            </a:ln>
            <a:scene3d>
              <a:camera prst="orthographicFront">
                <a:rot lat="0" lon="0" rev="1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" name="文字方塊 2"/>
            <p:cNvSpPr txBox="1"/>
            <p:nvPr/>
          </p:nvSpPr>
          <p:spPr>
            <a:xfrm>
              <a:off x="5474002" y="945592"/>
              <a:ext cx="1560235" cy="707886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12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000" b="1" i="1" dirty="0" smtClean="0">
                  <a:solidFill>
                    <a:srgbClr val="FF0000"/>
                  </a:solidFill>
                </a:rPr>
                <a:t>L.C.C.</a:t>
              </a:r>
            </a:p>
            <a:p>
              <a:pPr algn="ctr"/>
              <a:r>
                <a:rPr lang="en-US" altLang="zh-TW" sz="2000" b="1" i="1" dirty="0" smtClean="0">
                  <a:solidFill>
                    <a:srgbClr val="FF0000"/>
                  </a:solidFill>
                </a:rPr>
                <a:t>guaranteed !</a:t>
              </a:r>
              <a:endParaRPr lang="zh-TW" altLang="en-US" sz="2000" b="1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7042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6789" y="404664"/>
            <a:ext cx="4680520" cy="1080120"/>
          </a:xfrm>
        </p:spPr>
        <p:txBody>
          <a:bodyPr>
            <a:noAutofit/>
          </a:bodyPr>
          <a:lstStyle/>
          <a:p>
            <a:pPr algn="l"/>
            <a:r>
              <a:rPr lang="en-US" altLang="zh-TW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Important Dates</a:t>
            </a:r>
            <a:endParaRPr lang="zh-TW" altLang="en-US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623838" y="1772816"/>
            <a:ext cx="8052618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2400" b="1" dirty="0">
                <a:solidFill>
                  <a:srgbClr val="0070C0"/>
                </a:solidFill>
              </a:rPr>
              <a:t>Conf. Web Site </a:t>
            </a:r>
            <a:r>
              <a:rPr lang="en-US" altLang="zh-TW" sz="2400" b="1" dirty="0">
                <a:solidFill>
                  <a:srgbClr val="FF9900"/>
                </a:solidFill>
              </a:rPr>
              <a:t>- 2</a:t>
            </a:r>
            <a:r>
              <a:rPr lang="en-US" altLang="zh-TW" sz="2400" b="1" baseline="30000" dirty="0">
                <a:solidFill>
                  <a:srgbClr val="FF9900"/>
                </a:solidFill>
              </a:rPr>
              <a:t>nd</a:t>
            </a:r>
            <a:r>
              <a:rPr lang="en-US" altLang="zh-TW" sz="2400" b="1" dirty="0">
                <a:solidFill>
                  <a:srgbClr val="FF9900"/>
                </a:solidFill>
              </a:rPr>
              <a:t> half year of 2016</a:t>
            </a:r>
            <a:r>
              <a:rPr lang="zh-TW" altLang="zh-TW" sz="2400" b="1" dirty="0">
                <a:solidFill>
                  <a:srgbClr val="FF9900"/>
                </a:solidFill>
              </a:rPr>
              <a:t/>
            </a:r>
            <a:br>
              <a:rPr lang="zh-TW" altLang="zh-TW" sz="2400" b="1" dirty="0">
                <a:solidFill>
                  <a:srgbClr val="FF9900"/>
                </a:solidFill>
              </a:rPr>
            </a:br>
            <a:r>
              <a:rPr lang="en-US" altLang="zh-TW" sz="2400" b="1" dirty="0" smtClean="0">
                <a:solidFill>
                  <a:srgbClr val="0070C0"/>
                </a:solidFill>
                <a:latin typeface="+mn-lt"/>
              </a:rPr>
              <a:t>1</a:t>
            </a:r>
            <a:r>
              <a:rPr lang="en-US" altLang="zh-TW" sz="2400" b="1" baseline="30000" dirty="0" smtClean="0">
                <a:solidFill>
                  <a:srgbClr val="0070C0"/>
                </a:solidFill>
                <a:latin typeface="+mn-lt"/>
              </a:rPr>
              <a:t>st</a:t>
            </a:r>
            <a:r>
              <a:rPr lang="en-US" altLang="zh-TW" sz="2400" b="1" dirty="0" smtClean="0">
                <a:solidFill>
                  <a:srgbClr val="0070C0"/>
                </a:solidFill>
                <a:latin typeface="+mn-lt"/>
              </a:rPr>
              <a:t> Bulletin  </a:t>
            </a:r>
            <a:r>
              <a:rPr lang="en-US" altLang="zh-TW" sz="2400" b="1" dirty="0" smtClean="0">
                <a:solidFill>
                  <a:srgbClr val="FF9900"/>
                </a:solidFill>
                <a:latin typeface="+mn-lt"/>
              </a:rPr>
              <a:t>- 2016.10  General Information</a:t>
            </a:r>
          </a:p>
          <a:p>
            <a:pPr algn="l"/>
            <a:r>
              <a:rPr lang="en-US" altLang="zh-TW" sz="2400" b="1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lang="en-US" altLang="zh-TW" sz="2400" b="1" baseline="30000" dirty="0" smtClean="0">
                <a:solidFill>
                  <a:srgbClr val="FF0000"/>
                </a:solidFill>
                <a:latin typeface="+mn-lt"/>
              </a:rPr>
              <a:t>nd</a:t>
            </a:r>
            <a:r>
              <a:rPr lang="en-US" altLang="zh-TW" sz="2400" b="1" dirty="0" smtClean="0">
                <a:solidFill>
                  <a:srgbClr val="FF0000"/>
                </a:solidFill>
                <a:latin typeface="+mn-lt"/>
              </a:rPr>
              <a:t> Bulletin  </a:t>
            </a:r>
            <a:r>
              <a:rPr lang="en-US" altLang="zh-TW" sz="2400" b="1" smtClean="0">
                <a:solidFill>
                  <a:srgbClr val="FF9900"/>
                </a:solidFill>
                <a:latin typeface="+mn-lt"/>
              </a:rPr>
              <a:t>- </a:t>
            </a:r>
            <a:r>
              <a:rPr lang="en-US" altLang="zh-TW" sz="2400" b="1" smtClean="0">
                <a:solidFill>
                  <a:srgbClr val="FF0000"/>
                </a:solidFill>
                <a:latin typeface="+mn-lt"/>
              </a:rPr>
              <a:t>2017.06  </a:t>
            </a:r>
            <a:r>
              <a:rPr lang="en-US" altLang="zh-TW" sz="2400" b="1" dirty="0" smtClean="0">
                <a:solidFill>
                  <a:srgbClr val="FF0000"/>
                </a:solidFill>
                <a:latin typeface="+mn-lt"/>
              </a:rPr>
              <a:t>Call-for-Paper Announcement and </a:t>
            </a:r>
          </a:p>
          <a:p>
            <a:pPr algn="l"/>
            <a:r>
              <a:rPr lang="en-US" altLang="zh-TW" sz="24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zh-TW" sz="2400" b="1" dirty="0" smtClean="0">
                <a:solidFill>
                  <a:srgbClr val="FF0000"/>
                </a:solidFill>
                <a:latin typeface="+mn-lt"/>
              </a:rPr>
              <a:t>                        Invitations for ATC/TC Session Host </a:t>
            </a:r>
          </a:p>
          <a:p>
            <a:pPr algn="l"/>
            <a:r>
              <a:rPr lang="en-US" altLang="zh-TW" sz="1600" dirty="0" smtClean="0"/>
              <a:t> </a:t>
            </a:r>
          </a:p>
          <a:p>
            <a:pPr algn="l"/>
            <a:r>
              <a:rPr lang="zh-TW" altLang="zh-TW" sz="1600" dirty="0" smtClean="0"/>
              <a:t/>
            </a:r>
            <a:br>
              <a:rPr lang="zh-TW" altLang="zh-TW" sz="1600" dirty="0" smtClean="0"/>
            </a:br>
            <a:r>
              <a:rPr lang="en-US" altLang="zh-TW" sz="2400" b="1" dirty="0" smtClean="0">
                <a:solidFill>
                  <a:srgbClr val="FF0000"/>
                </a:solidFill>
              </a:rPr>
              <a:t>Abstract due 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– </a:t>
            </a:r>
            <a:r>
              <a:rPr lang="en-US" altLang="zh-TW" sz="2400" b="1" dirty="0" smtClean="0">
                <a:solidFill>
                  <a:srgbClr val="FF0000"/>
                </a:solidFill>
              </a:rPr>
              <a:t>2018.03.31</a:t>
            </a:r>
            <a:r>
              <a:rPr lang="zh-TW" altLang="zh-TW" sz="2400" b="1" dirty="0" smtClean="0">
                <a:solidFill>
                  <a:srgbClr val="0070C0"/>
                </a:solidFill>
              </a:rPr>
              <a:t/>
            </a:r>
            <a:br>
              <a:rPr lang="zh-TW" altLang="zh-TW" sz="2400" b="1" dirty="0" smtClean="0">
                <a:solidFill>
                  <a:srgbClr val="0070C0"/>
                </a:solidFill>
              </a:rPr>
            </a:br>
            <a:r>
              <a:rPr lang="en-US" altLang="zh-TW" sz="2400" b="1" dirty="0" smtClean="0">
                <a:solidFill>
                  <a:srgbClr val="0070C0"/>
                </a:solidFill>
              </a:rPr>
              <a:t>Abstract acceptance 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– </a:t>
            </a:r>
            <a:r>
              <a:rPr lang="en-US" altLang="zh-TW" sz="2400" b="1" dirty="0" smtClean="0">
                <a:solidFill>
                  <a:srgbClr val="0070C0"/>
                </a:solidFill>
              </a:rPr>
              <a:t>2018.05.31</a:t>
            </a:r>
            <a:r>
              <a:rPr lang="zh-TW" altLang="zh-TW" sz="2400" b="1" dirty="0" smtClean="0">
                <a:solidFill>
                  <a:srgbClr val="0070C0"/>
                </a:solidFill>
              </a:rPr>
              <a:t/>
            </a:r>
            <a:br>
              <a:rPr lang="zh-TW" altLang="zh-TW" sz="2400" b="1" dirty="0" smtClean="0">
                <a:solidFill>
                  <a:srgbClr val="0070C0"/>
                </a:solidFill>
              </a:rPr>
            </a:br>
            <a:r>
              <a:rPr lang="en-US" altLang="zh-TW" sz="2400" b="1" dirty="0" smtClean="0">
                <a:solidFill>
                  <a:srgbClr val="FF0000"/>
                </a:solidFill>
              </a:rPr>
              <a:t>Full paper deadline 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– </a:t>
            </a:r>
            <a:r>
              <a:rPr lang="en-US" altLang="zh-TW" sz="2400" b="1" dirty="0" smtClean="0">
                <a:solidFill>
                  <a:srgbClr val="FF0000"/>
                </a:solidFill>
              </a:rPr>
              <a:t>2018.9.30</a:t>
            </a:r>
            <a:r>
              <a:rPr lang="zh-TW" altLang="zh-TW" sz="2400" b="1" dirty="0" smtClean="0">
                <a:solidFill>
                  <a:srgbClr val="0070C0"/>
                </a:solidFill>
              </a:rPr>
              <a:t/>
            </a:r>
            <a:br>
              <a:rPr lang="zh-TW" altLang="zh-TW" sz="2400" b="1" dirty="0" smtClean="0">
                <a:solidFill>
                  <a:srgbClr val="0070C0"/>
                </a:solidFill>
              </a:rPr>
            </a:br>
            <a:r>
              <a:rPr lang="en-US" altLang="zh-TW" sz="2400" b="1" dirty="0" smtClean="0">
                <a:solidFill>
                  <a:srgbClr val="0070C0"/>
                </a:solidFill>
              </a:rPr>
              <a:t>Full paper reviews 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– </a:t>
            </a:r>
            <a:r>
              <a:rPr lang="en-US" altLang="zh-TW" sz="2400" b="1" dirty="0" smtClean="0">
                <a:solidFill>
                  <a:srgbClr val="0070C0"/>
                </a:solidFill>
              </a:rPr>
              <a:t>2018.10.01 ~ 2018.11.30</a:t>
            </a:r>
            <a:r>
              <a:rPr lang="zh-TW" altLang="zh-TW" sz="2400" b="1" dirty="0" smtClean="0">
                <a:solidFill>
                  <a:srgbClr val="0070C0"/>
                </a:solidFill>
              </a:rPr>
              <a:t/>
            </a:r>
            <a:br>
              <a:rPr lang="zh-TW" altLang="zh-TW" sz="2400" b="1" dirty="0" smtClean="0">
                <a:solidFill>
                  <a:srgbClr val="0070C0"/>
                </a:solidFill>
              </a:rPr>
            </a:br>
            <a:r>
              <a:rPr lang="en-US" altLang="zh-TW" sz="2400" b="1" dirty="0" smtClean="0">
                <a:solidFill>
                  <a:srgbClr val="0070C0"/>
                </a:solidFill>
              </a:rPr>
              <a:t>Notice of comments and revisions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  – </a:t>
            </a:r>
            <a:r>
              <a:rPr lang="en-US" altLang="zh-TW" sz="2400" b="1" dirty="0" smtClean="0">
                <a:solidFill>
                  <a:srgbClr val="0070C0"/>
                </a:solidFill>
              </a:rPr>
              <a:t>2019.01.10 ~ 2019.02.15</a:t>
            </a:r>
            <a:r>
              <a:rPr lang="zh-TW" altLang="zh-TW" sz="2400" b="1" dirty="0" smtClean="0">
                <a:solidFill>
                  <a:srgbClr val="0070C0"/>
                </a:solidFill>
              </a:rPr>
              <a:t/>
            </a:r>
            <a:br>
              <a:rPr lang="zh-TW" altLang="zh-TW" sz="2400" b="1" dirty="0" smtClean="0">
                <a:solidFill>
                  <a:srgbClr val="0070C0"/>
                </a:solidFill>
              </a:rPr>
            </a:br>
            <a:r>
              <a:rPr lang="en-US" altLang="zh-TW" sz="2400" b="1" dirty="0" smtClean="0">
                <a:solidFill>
                  <a:srgbClr val="FF0000"/>
                </a:solidFill>
              </a:rPr>
              <a:t>Final paper received 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– </a:t>
            </a:r>
            <a:r>
              <a:rPr lang="en-US" altLang="zh-TW" sz="2400" b="1" dirty="0" smtClean="0">
                <a:solidFill>
                  <a:srgbClr val="FF0000"/>
                </a:solidFill>
              </a:rPr>
              <a:t>2019.03.31</a:t>
            </a:r>
            <a:r>
              <a:rPr lang="zh-TW" altLang="zh-TW" sz="2400" b="1" dirty="0" smtClean="0">
                <a:solidFill>
                  <a:srgbClr val="0070C0"/>
                </a:solidFill>
              </a:rPr>
              <a:t/>
            </a:r>
            <a:br>
              <a:rPr lang="zh-TW" altLang="zh-TW" sz="2400" b="1" dirty="0" smtClean="0">
                <a:solidFill>
                  <a:srgbClr val="0070C0"/>
                </a:solidFill>
              </a:rPr>
            </a:br>
            <a:endParaRPr lang="zh-TW" alt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28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609600" y="260648"/>
            <a:ext cx="3591316" cy="1057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TW"/>
            </a:defPPr>
            <a:lvl1pPr>
              <a:spcBef>
                <a:spcPct val="0"/>
              </a:spcBef>
              <a:buNone/>
              <a:defRPr kumimoji="1" sz="4000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ritannic Bold"/>
                <a:ea typeface="+mj-ea"/>
                <a:cs typeface="Britannic Bold"/>
              </a:defRPr>
            </a:lvl1pPr>
          </a:lstStyle>
          <a:p>
            <a:pPr defTabSz="457200"/>
            <a:r>
              <a:rPr lang="en-US" altLang="zh-TW" dirty="0">
                <a:solidFill>
                  <a:srgbClr val="FF0000"/>
                </a:solidFill>
              </a:rPr>
              <a:t>About </a:t>
            </a:r>
            <a:r>
              <a:rPr lang="en-US" altLang="zh-TW" dirty="0" err="1">
                <a:solidFill>
                  <a:srgbClr val="FF0000"/>
                </a:solidFill>
              </a:rPr>
              <a:t>taipei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5747" y="1627579"/>
            <a:ext cx="1846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endParaRPr lang="zh-TW" altLang="en-US" sz="2400" i="1" dirty="0">
              <a:solidFill>
                <a:srgbClr val="8064A2">
                  <a:lumMod val="75000"/>
                </a:srgbClr>
              </a:solidFill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609600" y="1570038"/>
            <a:ext cx="7962900" cy="5145387"/>
            <a:chOff x="35496" y="908721"/>
            <a:chExt cx="9371030" cy="5864252"/>
          </a:xfrm>
        </p:grpSpPr>
        <p:pic>
          <p:nvPicPr>
            <p:cNvPr id="48" name="Picture 2" descr="C:\Users\Administrator\Desktop\4643506183_c2490c7f9d_z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908721"/>
              <a:ext cx="2592289" cy="1670271"/>
            </a:xfrm>
            <a:prstGeom prst="roundRect">
              <a:avLst>
                <a:gd name="adj" fmla="val 10544"/>
              </a:avLst>
            </a:prstGeom>
            <a:noFill/>
          </p:spPr>
        </p:pic>
        <p:pic>
          <p:nvPicPr>
            <p:cNvPr id="49" name="Picture 4" descr="C:\Users\Administrator\Desktop\120-002099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254" y="4613772"/>
              <a:ext cx="2065532" cy="1864858"/>
            </a:xfrm>
            <a:prstGeom prst="roundRect">
              <a:avLst>
                <a:gd name="adj" fmla="val 7372"/>
              </a:avLst>
            </a:prstGeom>
            <a:noFill/>
          </p:spPr>
        </p:pic>
        <p:pic>
          <p:nvPicPr>
            <p:cNvPr id="50" name="圖片 49" descr="Taiwan_symbol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497307" y="1263863"/>
              <a:ext cx="2592289" cy="4274030"/>
            </a:xfrm>
            <a:prstGeom prst="rect">
              <a:avLst/>
            </a:prstGeom>
          </p:spPr>
        </p:pic>
        <p:grpSp>
          <p:nvGrpSpPr>
            <p:cNvPr id="51" name="群組 50"/>
            <p:cNvGrpSpPr/>
            <p:nvPr/>
          </p:nvGrpSpPr>
          <p:grpSpPr>
            <a:xfrm>
              <a:off x="5220075" y="908721"/>
              <a:ext cx="2110423" cy="2952331"/>
              <a:chOff x="611560" y="2717083"/>
              <a:chExt cx="2697568" cy="3872543"/>
            </a:xfrm>
          </p:grpSpPr>
          <p:pic>
            <p:nvPicPr>
              <p:cNvPr id="52" name="Picture 6" descr="File:Taipei101.portrait.altonthompson.jpg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717083"/>
                <a:ext cx="1930125" cy="3872543"/>
              </a:xfrm>
              <a:prstGeom prst="round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" name="矩形 13"/>
              <p:cNvSpPr>
                <a:spLocks noChangeArrowheads="1"/>
              </p:cNvSpPr>
              <p:nvPr/>
            </p:nvSpPr>
            <p:spPr bwMode="auto">
              <a:xfrm>
                <a:off x="1322455" y="2780931"/>
                <a:ext cx="1986673" cy="401990"/>
              </a:xfrm>
              <a:prstGeom prst="round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457200"/>
                <a:r>
                  <a:rPr lang="en-US" altLang="zh-TW" sz="1200" b="1" dirty="0">
                    <a:solidFill>
                      <a:prstClr val="black"/>
                    </a:solidFill>
                  </a:rPr>
                  <a:t>Taipei 101</a:t>
                </a:r>
                <a:endParaRPr lang="zh-TW" altLang="en-US" sz="1200" b="1" dirty="0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54" name="Picture 4" descr="File:CKS Memorial Hall.jp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9" y="908721"/>
              <a:ext cx="2088234" cy="1409366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" descr="Y:\97專案\2008 WPCCID\Website\網站\網頁設計圖檔\Taiwan Photo\135-005728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7" y="2420890"/>
              <a:ext cx="2025181" cy="1378339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6" descr="http://cache1.asset-cache.net/xr/2913768.jpg?v=1&amp;c=NewsMaker&amp;k=3&amp;d=FE1CE9934D1C2A8CD07B99E61838B03BC0FB2A68985A0CAFF1008C18713CBD5C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5395" y="4310283"/>
              <a:ext cx="2866300" cy="1711012"/>
            </a:xfrm>
            <a:prstGeom prst="roundRect">
              <a:avLst>
                <a:gd name="adj" fmla="val 11031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矩形 6"/>
            <p:cNvSpPr>
              <a:spLocks noChangeArrowheads="1"/>
            </p:cNvSpPr>
            <p:nvPr/>
          </p:nvSpPr>
          <p:spPr bwMode="auto">
            <a:xfrm>
              <a:off x="74419" y="2143445"/>
              <a:ext cx="2494190" cy="349284"/>
            </a:xfrm>
            <a:prstGeom prst="roundRect">
              <a:avLst/>
            </a:prstGeom>
            <a:solidFill>
              <a:srgbClr val="A6A6A6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sz="1200" b="1" dirty="0" err="1" smtClean="0">
                  <a:solidFill>
                    <a:srgbClr val="FFFFFF"/>
                  </a:solidFill>
                </a:rPr>
                <a:t>Taoyuan</a:t>
              </a:r>
              <a:r>
                <a:rPr lang="en-US" altLang="zh-TW" sz="1200" b="1" dirty="0" smtClean="0">
                  <a:solidFill>
                    <a:srgbClr val="FFFFFF"/>
                  </a:solidFill>
                </a:rPr>
                <a:t> International Airport</a:t>
              </a:r>
              <a:endParaRPr lang="zh-TW" alt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58" name="矩形 6"/>
            <p:cNvSpPr>
              <a:spLocks noChangeArrowheads="1"/>
            </p:cNvSpPr>
            <p:nvPr/>
          </p:nvSpPr>
          <p:spPr bwMode="auto">
            <a:xfrm>
              <a:off x="637548" y="4690211"/>
              <a:ext cx="1880336" cy="349284"/>
            </a:xfrm>
            <a:prstGeom prst="roundRect">
              <a:avLst/>
            </a:prstGeom>
            <a:solidFill>
              <a:srgbClr val="A6A6A6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sz="1200" b="1" dirty="0" err="1" smtClean="0">
                  <a:solidFill>
                    <a:srgbClr val="FFFFFF"/>
                  </a:solidFill>
                </a:rPr>
                <a:t>Kenting</a:t>
              </a:r>
              <a:r>
                <a:rPr lang="en-US" altLang="zh-TW" sz="1200" b="1" dirty="0" smtClean="0">
                  <a:solidFill>
                    <a:srgbClr val="FFFFFF"/>
                  </a:solidFill>
                </a:rPr>
                <a:t> National Park</a:t>
              </a:r>
              <a:endParaRPr lang="zh-TW" alt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073372" y="1592070"/>
              <a:ext cx="9866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b="1" dirty="0" err="1" smtClean="0">
                  <a:solidFill>
                    <a:srgbClr val="000099"/>
                  </a:solidFill>
                </a:rPr>
                <a:t>Taoyuan</a:t>
              </a:r>
              <a:endParaRPr lang="zh-TW" altLang="en-US" dirty="0">
                <a:solidFill>
                  <a:srgbClr val="000099"/>
                </a:solidFill>
              </a:endParaRPr>
            </a:p>
          </p:txBody>
        </p:sp>
        <p:sp>
          <p:nvSpPr>
            <p:cNvPr id="60" name="橢圓 59"/>
            <p:cNvSpPr/>
            <p:nvPr/>
          </p:nvSpPr>
          <p:spPr>
            <a:xfrm>
              <a:off x="3472534" y="1498839"/>
              <a:ext cx="614024" cy="57090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橢圓 61"/>
            <p:cNvSpPr/>
            <p:nvPr/>
          </p:nvSpPr>
          <p:spPr>
            <a:xfrm>
              <a:off x="4032091" y="1075758"/>
              <a:ext cx="1241947" cy="1160060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TW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橢圓 62"/>
            <p:cNvSpPr/>
            <p:nvPr/>
          </p:nvSpPr>
          <p:spPr>
            <a:xfrm>
              <a:off x="2857347" y="4832433"/>
              <a:ext cx="1008112" cy="864097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US" altLang="zh-TW" dirty="0" smtClean="0">
                  <a:solidFill>
                    <a:prstClr val="white"/>
                  </a:solidFill>
                </a:rPr>
                <a:t>v</a:t>
              </a:r>
              <a:endParaRPr lang="zh-TW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2929354" y="5048457"/>
              <a:ext cx="1102737" cy="420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altLang="zh-TW" b="1" dirty="0" err="1" smtClean="0">
                  <a:solidFill>
                    <a:srgbClr val="000099"/>
                  </a:solidFill>
                </a:rPr>
                <a:t>Kenti</a:t>
              </a:r>
              <a:r>
                <a:rPr lang="en-US" altLang="zh-TW" b="1" dirty="0" err="1" smtClean="0">
                  <a:solidFill>
                    <a:prstClr val="white"/>
                  </a:solidFill>
                </a:rPr>
                <a:t>ng</a:t>
              </a:r>
              <a:endParaRPr lang="zh-TW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65" name="直線接點 64"/>
            <p:cNvCxnSpPr/>
            <p:nvPr/>
          </p:nvCxnSpPr>
          <p:spPr bwMode="auto">
            <a:xfrm rot="5400000">
              <a:off x="2570853" y="2475230"/>
              <a:ext cx="2422835" cy="124727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66" name="橢圓 65"/>
            <p:cNvSpPr/>
            <p:nvPr/>
          </p:nvSpPr>
          <p:spPr bwMode="auto">
            <a:xfrm>
              <a:off x="4261887" y="1545689"/>
              <a:ext cx="434151" cy="331488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342900" indent="-342900" defTabSz="457200">
                <a:lnSpc>
                  <a:spcPct val="130000"/>
                </a:lnSpc>
                <a:spcBef>
                  <a:spcPct val="20000"/>
                </a:spcBef>
                <a:buFont typeface="Wingdings" pitchFamily="2" charset="2"/>
                <a:buChar char="Ø"/>
                <a:defRPr/>
              </a:pPr>
              <a:endParaRPr lang="zh-TW" altLang="en-US" dirty="0">
                <a:solidFill>
                  <a:prstClr val="black"/>
                </a:solidFill>
                <a:latin typeface="Arial Unicode MS" pitchFamily="34" charset="-120"/>
                <a:cs typeface="Arial" charset="0"/>
              </a:endParaRPr>
            </a:p>
          </p:txBody>
        </p:sp>
        <p:sp>
          <p:nvSpPr>
            <p:cNvPr id="67" name="橢圓 66"/>
            <p:cNvSpPr/>
            <p:nvPr/>
          </p:nvSpPr>
          <p:spPr bwMode="auto">
            <a:xfrm>
              <a:off x="2835401" y="4282284"/>
              <a:ext cx="434151" cy="331488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342900" indent="-342900" defTabSz="457200">
                <a:lnSpc>
                  <a:spcPct val="130000"/>
                </a:lnSpc>
                <a:spcBef>
                  <a:spcPct val="20000"/>
                </a:spcBef>
                <a:buFont typeface="Wingdings" pitchFamily="2" charset="2"/>
                <a:buChar char="Ø"/>
                <a:defRPr/>
              </a:pPr>
              <a:endParaRPr lang="zh-TW" altLang="en-US" dirty="0">
                <a:solidFill>
                  <a:prstClr val="black"/>
                </a:solidFill>
                <a:latin typeface="Arial Unicode MS" pitchFamily="34" charset="-120"/>
                <a:cs typeface="Arial" charset="0"/>
              </a:endParaRPr>
            </a:p>
          </p:txBody>
        </p:sp>
        <p:sp>
          <p:nvSpPr>
            <p:cNvPr id="68" name="矩形 13"/>
            <p:cNvSpPr>
              <a:spLocks noChangeArrowheads="1"/>
            </p:cNvSpPr>
            <p:nvPr/>
          </p:nvSpPr>
          <p:spPr bwMode="auto">
            <a:xfrm>
              <a:off x="2195736" y="4220731"/>
              <a:ext cx="1669722" cy="504520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/>
              <a:r>
                <a:rPr lang="en-US" altLang="zh-TW" sz="2000" b="1" dirty="0" smtClean="0">
                  <a:solidFill>
                    <a:srgbClr val="000099"/>
                  </a:solidFill>
                </a:rPr>
                <a:t>Kaohsiung</a:t>
              </a:r>
              <a:endParaRPr lang="zh-TW" altLang="en-US" sz="2000" b="1" dirty="0">
                <a:solidFill>
                  <a:srgbClr val="000099"/>
                </a:solidFill>
              </a:endParaRPr>
            </a:p>
          </p:txBody>
        </p:sp>
        <p:sp>
          <p:nvSpPr>
            <p:cNvPr id="69" name="矩形 6"/>
            <p:cNvSpPr>
              <a:spLocks noChangeArrowheads="1"/>
            </p:cNvSpPr>
            <p:nvPr/>
          </p:nvSpPr>
          <p:spPr bwMode="auto">
            <a:xfrm>
              <a:off x="6372203" y="2042415"/>
              <a:ext cx="2750037" cy="306467"/>
            </a:xfrm>
            <a:prstGeom prst="roundRect">
              <a:avLst/>
            </a:prstGeom>
            <a:solidFill>
              <a:srgbClr val="A6A6A6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sz="1200" b="1" dirty="0">
                  <a:solidFill>
                    <a:prstClr val="black">
                      <a:lumMod val="95000"/>
                      <a:lumOff val="5000"/>
                    </a:prstClr>
                  </a:solidFill>
                </a:rPr>
                <a:t>National Chiang Kai-shek Memorial Hall</a:t>
              </a:r>
              <a:endParaRPr lang="zh-TW" altLang="en-US" sz="1200" b="1" dirty="0">
                <a:solidFill>
                  <a:prstClr val="black">
                    <a:lumMod val="95000"/>
                    <a:lumOff val="5000"/>
                  </a:prstClr>
                </a:solidFill>
              </a:endParaRPr>
            </a:p>
          </p:txBody>
        </p:sp>
        <p:sp>
          <p:nvSpPr>
            <p:cNvPr id="70" name="矩形 8"/>
            <p:cNvSpPr>
              <a:spLocks noChangeArrowheads="1"/>
            </p:cNvSpPr>
            <p:nvPr/>
          </p:nvSpPr>
          <p:spPr bwMode="auto">
            <a:xfrm>
              <a:off x="6913270" y="3501012"/>
              <a:ext cx="2112593" cy="349284"/>
            </a:xfrm>
            <a:prstGeom prst="roundRect">
              <a:avLst/>
            </a:prstGeom>
            <a:solidFill>
              <a:srgbClr val="A6A6A6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sz="1200" b="1" dirty="0">
                  <a:solidFill>
                    <a:srgbClr val="FFFFFF"/>
                  </a:solidFill>
                </a:rPr>
                <a:t>National Palace Museum</a:t>
              </a:r>
              <a:endParaRPr lang="zh-TW" alt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588225" y="4224574"/>
              <a:ext cx="2818301" cy="1788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altLang="zh-TW" sz="2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T</a:t>
              </a:r>
              <a:r>
                <a:rPr lang="en-US" altLang="zh-TW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he High Speed Rail allows visitors to travel from </a:t>
              </a:r>
              <a:r>
                <a:rPr lang="en-US" altLang="zh-TW" b="1" dirty="0" smtClean="0">
                  <a:solidFill>
                    <a:srgbClr val="000099"/>
                  </a:solidFill>
                </a:rPr>
                <a:t>Taipei</a:t>
              </a:r>
              <a:r>
                <a:rPr lang="en-US" altLang="zh-TW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to </a:t>
              </a:r>
              <a:r>
                <a:rPr lang="en-US" altLang="zh-TW" b="1" dirty="0" smtClean="0">
                  <a:solidFill>
                    <a:srgbClr val="000099"/>
                  </a:solidFill>
                </a:rPr>
                <a:t>Kaohsiung</a:t>
              </a:r>
              <a:r>
                <a:rPr lang="en-US" altLang="zh-TW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in less than </a:t>
              </a:r>
              <a:r>
                <a:rPr lang="en-US" altLang="zh-TW" b="1" dirty="0" smtClean="0">
                  <a:solidFill>
                    <a:srgbClr val="C00000"/>
                  </a:solidFill>
                </a:rPr>
                <a:t>2 hours  </a:t>
              </a:r>
              <a:endParaRPr lang="zh-TW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046980" y="6218974"/>
              <a:ext cx="3975834" cy="553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sz="3000" b="1" cap="all" dirty="0">
                  <a:ln w="0"/>
                  <a:solidFill>
                    <a:srgbClr val="003399"/>
                  </a:solidFill>
                  <a:effectLst>
                    <a:reflection blurRad="12700" stA="50000" endPos="50000" dist="5000" dir="5400000" sy="-100000" rotWithShape="0"/>
                  </a:effectLst>
                  <a:ea typeface="微軟正黑體"/>
                </a:rPr>
                <a:t>One-day Living Circle</a:t>
              </a:r>
              <a:endParaRPr lang="zh-TW" altLang="en-US" sz="3000" b="1" cap="all" dirty="0">
                <a:ln w="0"/>
                <a:solidFill>
                  <a:srgbClr val="003399"/>
                </a:solidFill>
                <a:effectLst>
                  <a:reflection blurRad="12700" stA="50000" endPos="50000" dist="5000" dir="5400000" sy="-100000" rotWithShape="0"/>
                </a:effectLst>
                <a:ea typeface="微軟正黑體"/>
              </a:endParaRPr>
            </a:p>
          </p:txBody>
        </p:sp>
        <p:pic>
          <p:nvPicPr>
            <p:cNvPr id="73" name="圖片 16" descr="http://file.cncn.com/200908/27/40690_12513422536VvV.jpg">
              <a:hlinkClick r:id="rId12"/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28" y="2762385"/>
              <a:ext cx="2451232" cy="154789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74" name="橢圓 73"/>
            <p:cNvSpPr/>
            <p:nvPr/>
          </p:nvSpPr>
          <p:spPr>
            <a:xfrm>
              <a:off x="3361403" y="2702323"/>
              <a:ext cx="1334635" cy="951920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en-US" altLang="zh-TW" b="1" dirty="0" smtClean="0">
                  <a:solidFill>
                    <a:srgbClr val="000099"/>
                  </a:solidFill>
                </a:rPr>
                <a:t>Sun Moon  Lake</a:t>
              </a:r>
              <a:endParaRPr lang="zh-TW" altLang="en-US" dirty="0">
                <a:solidFill>
                  <a:srgbClr val="000099"/>
                </a:solidFill>
              </a:endParaRPr>
            </a:p>
          </p:txBody>
        </p:sp>
        <p:sp>
          <p:nvSpPr>
            <p:cNvPr id="75" name="矩形 6"/>
            <p:cNvSpPr>
              <a:spLocks noChangeArrowheads="1"/>
            </p:cNvSpPr>
            <p:nvPr/>
          </p:nvSpPr>
          <p:spPr bwMode="auto">
            <a:xfrm>
              <a:off x="1078333" y="2846771"/>
              <a:ext cx="1400000" cy="349284"/>
            </a:xfrm>
            <a:prstGeom prst="roundRect">
              <a:avLst/>
            </a:prstGeom>
            <a:solidFill>
              <a:schemeClr val="bg1">
                <a:lumMod val="85000"/>
                <a:alpha val="3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TW" sz="1200" b="1" dirty="0" smtClean="0">
                  <a:solidFill>
                    <a:srgbClr val="FFFFFF"/>
                  </a:solidFill>
                </a:rPr>
                <a:t>Sun Moon Lake</a:t>
              </a:r>
              <a:endParaRPr lang="zh-TW" alt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61" name="矩形 13"/>
            <p:cNvSpPr>
              <a:spLocks noChangeArrowheads="1"/>
            </p:cNvSpPr>
            <p:nvPr/>
          </p:nvSpPr>
          <p:spPr bwMode="auto">
            <a:xfrm>
              <a:off x="4193280" y="1232028"/>
              <a:ext cx="1008112" cy="442675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/>
              <a:r>
                <a:rPr lang="en-US" altLang="zh-TW" sz="2000" b="1" dirty="0" smtClean="0">
                  <a:solidFill>
                    <a:srgbClr val="000099"/>
                  </a:solidFill>
                </a:rPr>
                <a:t>Taipei</a:t>
              </a:r>
              <a:endParaRPr lang="zh-TW" altLang="en-US" sz="2000" b="1" dirty="0">
                <a:solidFill>
                  <a:srgbClr val="0000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2422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539552" y="328428"/>
            <a:ext cx="5058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1" lang="en-US" altLang="zh-TW" sz="40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ritannic Bold" pitchFamily="34" charset="0"/>
                <a:cs typeface="Britannic Bold"/>
              </a:rPr>
              <a:t>Welcome</a:t>
            </a:r>
            <a:r>
              <a:rPr kumimoji="1" lang="en-US" altLang="zh-TW" sz="4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ritannic Bold" pitchFamily="34" charset="0"/>
                <a:cs typeface="Abadi MT Condensed Extra Bold"/>
              </a:rPr>
              <a:t> to</a:t>
            </a:r>
            <a:r>
              <a:rPr kumimoji="1" lang="en-US" altLang="zh-TW" sz="4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ritannic Bold" pitchFamily="34" charset="0"/>
                <a:cs typeface="Britannic Bold"/>
              </a:rPr>
              <a:t> </a:t>
            </a:r>
            <a:r>
              <a:rPr kumimoji="1" lang="en-US" altLang="zh-TW" sz="4000" b="1" cap="all" dirty="0" err="1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Britannic Bold" pitchFamily="34" charset="0"/>
                <a:cs typeface="Britannic Bold"/>
              </a:rPr>
              <a:t>TAiwan</a:t>
            </a:r>
            <a:endParaRPr kumimoji="1" lang="zh-TW" altLang="en-US" sz="40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Britannic Bold" pitchFamily="34" charset="0"/>
              <a:cs typeface="Britannic Bold"/>
            </a:endParaRPr>
          </a:p>
        </p:txBody>
      </p:sp>
      <p:pic>
        <p:nvPicPr>
          <p:cNvPr id="46" name="圖片 45" descr="螢幕快照 2015-10-30 下午6.28.0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27589" y="1409779"/>
            <a:ext cx="7073458" cy="524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16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161</Words>
  <Application>Microsoft Office PowerPoint</Application>
  <PresentationFormat>화면 슬라이드 쇼(4:3)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Office 佈景主題</vt:lpstr>
      <vt:lpstr>1_Office 佈景主題</vt:lpstr>
      <vt:lpstr>2_Office 佈景主題</vt:lpstr>
      <vt:lpstr>3_Office 佈景主題</vt:lpstr>
      <vt:lpstr>슬라이드 1</vt:lpstr>
      <vt:lpstr>슬라이드 2</vt:lpstr>
      <vt:lpstr>Regime</vt:lpstr>
      <vt:lpstr>Program</vt:lpstr>
      <vt:lpstr>Technical Tours</vt:lpstr>
      <vt:lpstr>Registration</vt:lpstr>
      <vt:lpstr>Important Dates</vt:lpstr>
      <vt:lpstr>슬라이드 8</vt:lpstr>
      <vt:lpstr>슬라이드 9</vt:lpstr>
    </vt:vector>
  </TitlesOfParts>
  <Company>TKUCE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LG</cp:lastModifiedBy>
  <cp:revision>37</cp:revision>
  <dcterms:created xsi:type="dcterms:W3CDTF">2016-05-27T02:46:52Z</dcterms:created>
  <dcterms:modified xsi:type="dcterms:W3CDTF">2016-06-02T08:04:25Z</dcterms:modified>
</cp:coreProperties>
</file>