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8" r:id="rId3"/>
    <p:sldId id="270" r:id="rId4"/>
    <p:sldId id="302" r:id="rId5"/>
    <p:sldId id="299" r:id="rId6"/>
    <p:sldId id="300" r:id="rId7"/>
    <p:sldId id="267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CCEA"/>
    <a:srgbClr val="FADBC6"/>
    <a:srgbClr val="F5B4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0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26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D:\GCP\&#54060;&#45936;&#48121;_DATA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D:\GCP\&#54060;&#45936;&#48121;_DATA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GCP\&#54060;&#45936;&#48121;_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5566370320435624E-2"/>
          <c:y val="5.0926014431338561E-2"/>
          <c:w val="0.51817384152003909"/>
          <c:h val="0.7823262839204518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Sheet3!$Q$8</c:f>
              <c:strCache>
                <c:ptCount val="1"/>
                <c:pt idx="0">
                  <c:v>국내선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ysClr val="windowText" lastClr="000000"/>
              </a:solidFill>
            </a:ln>
            <a:effectLst>
              <a:softEdge rad="0"/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Sheet3!$R$6:$U$7</c:f>
              <c:multiLvlStrCache>
                <c:ptCount val="4"/>
                <c:lvl>
                  <c:pt idx="0">
                    <c:v>19공급</c:v>
                  </c:pt>
                  <c:pt idx="1">
                    <c:v>21공급</c:v>
                  </c:pt>
                  <c:pt idx="2">
                    <c:v>19수송</c:v>
                  </c:pt>
                  <c:pt idx="3">
                    <c:v>21수송</c:v>
                  </c:pt>
                </c:lvl>
                <c:lvl>
                  <c:pt idx="0">
                    <c:v>19년</c:v>
                  </c:pt>
                  <c:pt idx="1">
                    <c:v>21년</c:v>
                  </c:pt>
                  <c:pt idx="2">
                    <c:v>19년</c:v>
                  </c:pt>
                  <c:pt idx="3">
                    <c:v>21년</c:v>
                  </c:pt>
                </c:lvl>
              </c:multiLvlStrCache>
            </c:multiLvlStrRef>
          </c:cat>
          <c:val>
            <c:numRef>
              <c:f>Sheet3!$R$8:$U$8</c:f>
              <c:numCache>
                <c:formatCode>0%</c:formatCode>
                <c:ptCount val="4"/>
                <c:pt idx="0">
                  <c:v>0.33578651727152264</c:v>
                </c:pt>
                <c:pt idx="1">
                  <c:v>0.87022387742849872</c:v>
                </c:pt>
                <c:pt idx="2">
                  <c:v>0.35425765481998933</c:v>
                </c:pt>
                <c:pt idx="3">
                  <c:v>0.94720085836632228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4A-40D7-B62E-4A3122FF947B}"/>
            </c:ext>
          </c:extLst>
        </c:ser>
        <c:ser>
          <c:idx val="1"/>
          <c:order val="1"/>
          <c:tx>
            <c:strRef>
              <c:f>Sheet3!$Q$9</c:f>
              <c:strCache>
                <c:ptCount val="1"/>
                <c:pt idx="0">
                  <c:v>국제선</c:v>
                </c:pt>
              </c:strCache>
            </c:strRef>
          </c:tx>
          <c:spPr>
            <a:solidFill>
              <a:srgbClr val="5B9BD5">
                <a:lumMod val="60000"/>
                <a:lumOff val="40000"/>
              </a:srgbClr>
            </a:solidFill>
            <a:ln>
              <a:solidFill>
                <a:sysClr val="windowText" lastClr="000000">
                  <a:alpha val="90000"/>
                </a:sysClr>
              </a:solidFill>
            </a:ln>
            <a:effectLst>
              <a:softEdge rad="0"/>
            </a:effectLst>
          </c:spPr>
          <c:invertIfNegative val="0"/>
          <c:dLbls>
            <c:dLbl>
              <c:idx val="0"/>
              <c:layout>
                <c:manualLayout>
                  <c:x val="1.5216527471698105E-3"/>
                  <c:y val="-9.075078859844965E-2"/>
                </c:manualLayout>
              </c:layout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8E1-4099-BF07-32E2F68F8E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Sheet3!$R$6:$U$7</c:f>
              <c:multiLvlStrCache>
                <c:ptCount val="4"/>
                <c:lvl>
                  <c:pt idx="0">
                    <c:v>19공급</c:v>
                  </c:pt>
                  <c:pt idx="1">
                    <c:v>21공급</c:v>
                  </c:pt>
                  <c:pt idx="2">
                    <c:v>19수송</c:v>
                  </c:pt>
                  <c:pt idx="3">
                    <c:v>21수송</c:v>
                  </c:pt>
                </c:lvl>
                <c:lvl>
                  <c:pt idx="0">
                    <c:v>19년</c:v>
                  </c:pt>
                  <c:pt idx="1">
                    <c:v>21년</c:v>
                  </c:pt>
                  <c:pt idx="2">
                    <c:v>19년</c:v>
                  </c:pt>
                  <c:pt idx="3">
                    <c:v>21년</c:v>
                  </c:pt>
                </c:lvl>
              </c:multiLvlStrCache>
            </c:multiLvlStrRef>
          </c:cat>
          <c:val>
            <c:numRef>
              <c:f>Sheet3!$R$9:$U$9</c:f>
              <c:numCache>
                <c:formatCode>0%</c:formatCode>
                <c:ptCount val="4"/>
                <c:pt idx="0">
                  <c:v>0.66421348272847736</c:v>
                </c:pt>
                <c:pt idx="1">
                  <c:v>0.12977612257150128</c:v>
                </c:pt>
                <c:pt idx="2">
                  <c:v>0.64574234518001061</c:v>
                </c:pt>
                <c:pt idx="3">
                  <c:v>5.2799141633677715E-2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4A-40D7-B62E-4A3122FF94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392245424"/>
        <c:axId val="458496448"/>
      </c:barChart>
      <c:catAx>
        <c:axId val="39224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58496448"/>
        <c:crosses val="autoZero"/>
        <c:auto val="1"/>
        <c:lblAlgn val="ctr"/>
        <c:lblOffset val="100"/>
        <c:tickLblSkip val="1"/>
        <c:noMultiLvlLbl val="0"/>
      </c:catAx>
      <c:valAx>
        <c:axId val="458496448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92245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7398698960370999E-2"/>
          <c:y val="4.5149995265229559E-2"/>
          <c:w val="0.50159113653066534"/>
          <c:h val="0.8408535385218014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Sheet3!$C$60</c:f>
              <c:strCache>
                <c:ptCount val="1"/>
                <c:pt idx="0">
                  <c:v>진에어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>
                <a:softEdge rad="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Sheet3!$D$59:$G$59</c:f>
              <c:strCache>
                <c:ptCount val="4"/>
                <c:pt idx="0">
                  <c:v>19공급</c:v>
                </c:pt>
                <c:pt idx="1">
                  <c:v>21공급</c:v>
                </c:pt>
                <c:pt idx="2">
                  <c:v>19수송</c:v>
                </c:pt>
                <c:pt idx="3">
                  <c:v>21수송</c:v>
                </c:pt>
              </c:strCache>
            </c:strRef>
          </c:cat>
          <c:val>
            <c:numRef>
              <c:f>Sheet3!$D$60:$G$60</c:f>
              <c:numCache>
                <c:formatCode>0.0%</c:formatCode>
                <c:ptCount val="4"/>
                <c:pt idx="0">
                  <c:v>0.10330569265819378</c:v>
                </c:pt>
                <c:pt idx="1">
                  <c:v>0.17956038864356025</c:v>
                </c:pt>
                <c:pt idx="2">
                  <c:v>0.10850830069020885</c:v>
                </c:pt>
                <c:pt idx="3">
                  <c:v>0.17517968328293956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5F-4B45-9D0D-2AAEED3F2028}"/>
            </c:ext>
          </c:extLst>
        </c:ser>
        <c:ser>
          <c:idx val="1"/>
          <c:order val="1"/>
          <c:tx>
            <c:strRef>
              <c:f>Sheet3!$C$61</c:f>
              <c:strCache>
                <c:ptCount val="1"/>
                <c:pt idx="0">
                  <c:v>FSC</c:v>
                </c:pt>
              </c:strCache>
            </c:strRef>
          </c:tx>
          <c:spPr>
            <a:solidFill>
              <a:srgbClr val="FFC000">
                <a:lumMod val="40000"/>
                <a:lumOff val="60000"/>
              </a:srgbClr>
            </a:solidFill>
            <a:ln>
              <a:solidFill>
                <a:sysClr val="windowText" lastClr="000000"/>
              </a:solidFill>
            </a:ln>
            <a:effectLst>
              <a:softEdge rad="0"/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Sheet3!$D$59:$G$59</c:f>
              <c:strCache>
                <c:ptCount val="4"/>
                <c:pt idx="0">
                  <c:v>19공급</c:v>
                </c:pt>
                <c:pt idx="1">
                  <c:v>21공급</c:v>
                </c:pt>
                <c:pt idx="2">
                  <c:v>19수송</c:v>
                </c:pt>
                <c:pt idx="3">
                  <c:v>21수송</c:v>
                </c:pt>
              </c:strCache>
            </c:strRef>
          </c:cat>
          <c:val>
            <c:numRef>
              <c:f>Sheet3!$D$61:$G$61</c:f>
              <c:numCache>
                <c:formatCode>0.0%</c:formatCode>
                <c:ptCount val="4"/>
                <c:pt idx="0">
                  <c:v>0.43981942149510656</c:v>
                </c:pt>
                <c:pt idx="1">
                  <c:v>0.29788901059376444</c:v>
                </c:pt>
                <c:pt idx="2">
                  <c:v>0.42242065602384143</c:v>
                </c:pt>
                <c:pt idx="3">
                  <c:v>0.28112724937349742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C5F-4B45-9D0D-2AAEED3F2028}"/>
            </c:ext>
          </c:extLst>
        </c:ser>
        <c:ser>
          <c:idx val="2"/>
          <c:order val="2"/>
          <c:tx>
            <c:strRef>
              <c:f>Sheet3!$C$62</c:f>
              <c:strCache>
                <c:ptCount val="1"/>
                <c:pt idx="0">
                  <c:v>LCC</c:v>
                </c:pt>
              </c:strCache>
            </c:strRef>
          </c:tx>
          <c:spPr>
            <a:solidFill>
              <a:srgbClr val="A5A5A5">
                <a:lumMod val="60000"/>
                <a:lumOff val="40000"/>
              </a:srgbClr>
            </a:solidFill>
            <a:ln>
              <a:solidFill>
                <a:sysClr val="windowText" lastClr="000000"/>
              </a:solidFill>
            </a:ln>
            <a:effectLst>
              <a:softEdge rad="0"/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Sheet3!$D$59:$G$59</c:f>
              <c:strCache>
                <c:ptCount val="4"/>
                <c:pt idx="0">
                  <c:v>19공급</c:v>
                </c:pt>
                <c:pt idx="1">
                  <c:v>21공급</c:v>
                </c:pt>
                <c:pt idx="2">
                  <c:v>19수송</c:v>
                </c:pt>
                <c:pt idx="3">
                  <c:v>21수송</c:v>
                </c:pt>
              </c:strCache>
            </c:strRef>
          </c:cat>
          <c:val>
            <c:numRef>
              <c:f>Sheet3!$D$62:$G$62</c:f>
              <c:numCache>
                <c:formatCode>0.0%</c:formatCode>
                <c:ptCount val="4"/>
                <c:pt idx="0">
                  <c:v>0.45687488584669972</c:v>
                </c:pt>
                <c:pt idx="1">
                  <c:v>0.52255060076267534</c:v>
                </c:pt>
                <c:pt idx="2">
                  <c:v>0.46907104328594967</c:v>
                </c:pt>
                <c:pt idx="3">
                  <c:v>0.54369306734356315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C5F-4B45-9D0D-2AAEED3F20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290520527"/>
        <c:axId val="1290515535"/>
      </c:barChart>
      <c:catAx>
        <c:axId val="12905205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290515535"/>
        <c:crosses val="autoZero"/>
        <c:auto val="1"/>
        <c:lblAlgn val="ctr"/>
        <c:lblOffset val="100"/>
        <c:noMultiLvlLbl val="0"/>
      </c:catAx>
      <c:valAx>
        <c:axId val="1290515535"/>
        <c:scaling>
          <c:orientation val="minMax"/>
          <c:max val="1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2905205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800425252472653E-2"/>
          <c:y val="8.8545836679376613E-2"/>
          <c:w val="0.94110316387019077"/>
          <c:h val="0.76631279875602309"/>
        </c:manualLayout>
      </c:layout>
      <c:lineChart>
        <c:grouping val="standard"/>
        <c:varyColors val="0"/>
        <c:ser>
          <c:idx val="0"/>
          <c:order val="0"/>
          <c:tx>
            <c:strRef>
              <c:f>Sheet1!$C$80</c:f>
              <c:strCache>
                <c:ptCount val="1"/>
                <c:pt idx="0">
                  <c:v>진에어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2471385311994572"/>
                  <c:y val="7.296577455730175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305-4A2B-8FFC-7EE845D919F0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305-4A2B-8FFC-7EE845D919F0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305-4A2B-8FFC-7EE845D919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Sheet1!$D$79:$F$79</c:f>
              <c:strCache>
                <c:ptCount val="3"/>
                <c:pt idx="0">
                  <c:v>2019년</c:v>
                </c:pt>
                <c:pt idx="1">
                  <c:v>2020년</c:v>
                </c:pt>
                <c:pt idx="2">
                  <c:v>2021년 3분기</c:v>
                </c:pt>
              </c:strCache>
            </c:strRef>
          </c:cat>
          <c:val>
            <c:numRef>
              <c:f>Sheet1!$D$80:$F$80</c:f>
              <c:numCache>
                <c:formatCode>#,##0</c:formatCode>
                <c:ptCount val="3"/>
                <c:pt idx="0">
                  <c:v>48</c:v>
                </c:pt>
                <c:pt idx="1">
                  <c:v>34</c:v>
                </c:pt>
                <c:pt idx="2">
                  <c:v>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8305-4A2B-8FFC-7EE845D919F0}"/>
            </c:ext>
          </c:extLst>
        </c:ser>
        <c:ser>
          <c:idx val="1"/>
          <c:order val="1"/>
          <c:tx>
            <c:strRef>
              <c:f>Sheet1!$C$81</c:f>
              <c:strCache>
                <c:ptCount val="1"/>
                <c:pt idx="0">
                  <c:v>ㅇㅇ항공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0286877467833144"/>
                  <c:y val="-6.2073439298757971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305-4A2B-8FFC-7EE845D919F0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305-4A2B-8FFC-7EE845D919F0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305-4A2B-8FFC-7EE845D919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Sheet1!$D$79:$F$79</c:f>
              <c:strCache>
                <c:ptCount val="3"/>
                <c:pt idx="0">
                  <c:v>2019년</c:v>
                </c:pt>
                <c:pt idx="1">
                  <c:v>2020년</c:v>
                </c:pt>
                <c:pt idx="2">
                  <c:v>2021년 3분기</c:v>
                </c:pt>
              </c:strCache>
            </c:strRef>
          </c:cat>
          <c:val>
            <c:numRef>
              <c:f>Sheet1!$D$81:$F$81</c:f>
              <c:numCache>
                <c:formatCode>#,##0</c:formatCode>
                <c:ptCount val="3"/>
                <c:pt idx="0">
                  <c:v>51.8</c:v>
                </c:pt>
                <c:pt idx="1">
                  <c:v>36.299999999999997</c:v>
                </c:pt>
                <c:pt idx="2">
                  <c:v>31.5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8305-4A2B-8FFC-7EE845D919F0}"/>
            </c:ext>
          </c:extLst>
        </c:ser>
        <c:ser>
          <c:idx val="2"/>
          <c:order val="2"/>
          <c:tx>
            <c:strRef>
              <c:f>Sheet1!$C$82</c:f>
              <c:strCache>
                <c:ptCount val="1"/>
                <c:pt idx="0">
                  <c:v> △△△항공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7.3344294949203151E-2"/>
                  <c:y val="0.36944520097500799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305-4A2B-8FFC-7EE845D919F0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305-4A2B-8FFC-7EE845D919F0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305-4A2B-8FFC-7EE845D919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Sheet1!$D$79:$F$79</c:f>
              <c:strCache>
                <c:ptCount val="3"/>
                <c:pt idx="0">
                  <c:v>2019년</c:v>
                </c:pt>
                <c:pt idx="1">
                  <c:v>2020년</c:v>
                </c:pt>
                <c:pt idx="2">
                  <c:v>2021년 3분기</c:v>
                </c:pt>
              </c:strCache>
            </c:strRef>
          </c:cat>
          <c:val>
            <c:numRef>
              <c:f>Sheet1!$D$82:$F$82</c:f>
              <c:numCache>
                <c:formatCode>#,##0</c:formatCode>
                <c:ptCount val="3"/>
                <c:pt idx="0">
                  <c:v>46.616</c:v>
                </c:pt>
                <c:pt idx="1">
                  <c:v>30.353000000000002</c:v>
                </c:pt>
                <c:pt idx="2">
                  <c:v>30.966999999999999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8305-4A2B-8FFC-7EE845D919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57691519"/>
        <c:axId val="1357690271"/>
      </c:lineChart>
      <c:catAx>
        <c:axId val="13576915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357690271"/>
        <c:crosses val="autoZero"/>
        <c:auto val="1"/>
        <c:lblAlgn val="ctr"/>
        <c:lblOffset val="100"/>
        <c:noMultiLvlLbl val="0"/>
      </c:catAx>
      <c:valAx>
        <c:axId val="1357690271"/>
        <c:scaling>
          <c:orientation val="minMax"/>
          <c:min val="20"/>
        </c:scaling>
        <c:delete val="0"/>
        <c:axPos val="l"/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3576915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FD9E-CB47-4251-86B3-979F60EABAAA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178E-290D-4447-BB29-1B8F380A0C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2505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FD9E-CB47-4251-86B3-979F60EABAAA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178E-290D-4447-BB29-1B8F380A0C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2732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FD9E-CB47-4251-86B3-979F60EABAAA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178E-290D-4447-BB29-1B8F380A0C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2074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FD9E-CB47-4251-86B3-979F60EABAAA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178E-290D-4447-BB29-1B8F380A0C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4499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FD9E-CB47-4251-86B3-979F60EABAAA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178E-290D-4447-BB29-1B8F380A0C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2233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FD9E-CB47-4251-86B3-979F60EABAAA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178E-290D-4447-BB29-1B8F380A0C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6065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FD9E-CB47-4251-86B3-979F60EABAAA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178E-290D-4447-BB29-1B8F380A0C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5153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FD9E-CB47-4251-86B3-979F60EABAAA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178E-290D-4447-BB29-1B8F380A0C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1188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FD9E-CB47-4251-86B3-979F60EABAAA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178E-290D-4447-BB29-1B8F380A0C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7323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FD9E-CB47-4251-86B3-979F60EABAAA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178E-290D-4447-BB29-1B8F380A0C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98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FD9E-CB47-4251-86B3-979F60EABAAA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178E-290D-4447-BB29-1B8F380A0C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908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AFD9E-CB47-4251-86B3-979F60EABAAA}" type="datetimeFigureOut">
              <a:rPr lang="ko-KR" altLang="en-US" smtClean="0"/>
              <a:t>2022-02-17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4178E-290D-4447-BB29-1B8F380A0C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3065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718267" y="1398955"/>
            <a:ext cx="8621485" cy="1275028"/>
          </a:xfrm>
          <a:prstGeom prst="rect">
            <a:avLst/>
          </a:prstGeom>
          <a:solidFill>
            <a:srgbClr val="BED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7C0849"/>
              </a:solidFill>
            </a:endParaRPr>
          </a:p>
        </p:txBody>
      </p:sp>
      <p:sp>
        <p:nvSpPr>
          <p:cNvPr id="6" name="이등변 삼각형 5"/>
          <p:cNvSpPr/>
          <p:nvPr/>
        </p:nvSpPr>
        <p:spPr>
          <a:xfrm rot="10800000">
            <a:off x="11143623" y="6132310"/>
            <a:ext cx="371789" cy="25623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50926F-B2E5-4D44-AF2F-7BAC512DAAAD}"/>
              </a:ext>
            </a:extLst>
          </p:cNvPr>
          <p:cNvSpPr txBox="1"/>
          <p:nvPr/>
        </p:nvSpPr>
        <p:spPr>
          <a:xfrm>
            <a:off x="2637080" y="5089781"/>
            <a:ext cx="6898789" cy="1042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한국경영학회 동계학술대회</a:t>
            </a:r>
            <a:endParaRPr lang="en-US" altLang="ko-KR" sz="2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2022. 2. 22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50926F-B2E5-4D44-AF2F-7BAC512DAAAD}"/>
              </a:ext>
            </a:extLst>
          </p:cNvPr>
          <p:cNvSpPr txBox="1"/>
          <p:nvPr/>
        </p:nvSpPr>
        <p:spPr>
          <a:xfrm>
            <a:off x="2637080" y="1619036"/>
            <a:ext cx="6898789" cy="919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ko-KR" altLang="ko-KR" sz="2400" b="1" kern="100" dirty="0" err="1">
                <a:latin typeface="+mn-ea"/>
                <a:cs typeface="Times New Roman" panose="02020603050405020304" pitchFamily="18" charset="0"/>
              </a:rPr>
              <a:t>팬데믹</a:t>
            </a:r>
            <a:r>
              <a:rPr lang="ko-KR" altLang="ko-KR" sz="2400" b="1" kern="100" dirty="0">
                <a:latin typeface="+mn-ea"/>
                <a:cs typeface="Times New Roman" panose="02020603050405020304" pitchFamily="18" charset="0"/>
              </a:rPr>
              <a:t> 환경과 항공산업</a:t>
            </a:r>
            <a:endParaRPr lang="en-US" altLang="ko-KR" sz="2400" b="1" kern="100" dirty="0">
              <a:latin typeface="+mn-ea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altLang="ko-KR" sz="2000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– </a:t>
            </a:r>
            <a:r>
              <a:rPr lang="en-US" altLang="ko-KR" sz="2000" kern="100" dirty="0" err="1">
                <a:latin typeface="맑은 고딕" panose="020B0503020000020004" pitchFamily="50" charset="-127"/>
                <a:cs typeface="Times New Roman" panose="02020603050405020304" pitchFamily="18" charset="0"/>
              </a:rPr>
              <a:t>Covid</a:t>
            </a:r>
            <a:r>
              <a:rPr lang="en-US" altLang="ko-KR" sz="2000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ko-KR" altLang="ko-KR" sz="2000" kern="100" dirty="0" err="1">
                <a:latin typeface="맑은 고딕" panose="020B0503020000020004" pitchFamily="50" charset="-127"/>
                <a:cs typeface="Times New Roman" panose="02020603050405020304" pitchFamily="18" charset="0"/>
              </a:rPr>
              <a:t>팬데믹</a:t>
            </a:r>
            <a:r>
              <a:rPr lang="en-US" altLang="ko-KR" sz="2000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ko-KR" altLang="en-US" sz="2000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하</a:t>
            </a:r>
            <a:r>
              <a:rPr lang="ko-KR" altLang="ko-KR" sz="2000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ko-KR" altLang="en-US" sz="2000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실적</a:t>
            </a:r>
            <a:r>
              <a:rPr lang="en-US" altLang="ko-KR" sz="2000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,</a:t>
            </a:r>
            <a:r>
              <a:rPr lang="ko-KR" altLang="ko-KR" sz="2000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ko-KR" altLang="en-US" sz="2000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대응 전략 중심</a:t>
            </a:r>
            <a:endParaRPr lang="ko-KR" altLang="ko-KR" sz="16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2" y="3"/>
            <a:ext cx="1952625" cy="638175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7184208" y="3090896"/>
            <a:ext cx="3417132" cy="158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800"/>
              </a:spcAft>
            </a:pPr>
            <a:r>
              <a:rPr lang="en-US" altLang="ko-KR" sz="1600" b="1" kern="100" dirty="0">
                <a:latin typeface="+mn-ea"/>
                <a:cs typeface="Times New Roman" panose="02020603050405020304" pitchFamily="18" charset="0"/>
              </a:rPr>
              <a:t>1. </a:t>
            </a:r>
            <a:r>
              <a:rPr lang="ko-KR" altLang="en-US" sz="1600" b="1" kern="100" dirty="0">
                <a:latin typeface="+mn-ea"/>
                <a:cs typeface="Times New Roman" panose="02020603050405020304" pitchFamily="18" charset="0"/>
              </a:rPr>
              <a:t>항공사 실적</a:t>
            </a:r>
            <a:endParaRPr lang="en-US" altLang="ko-KR" sz="1600" b="1" kern="100" dirty="0">
              <a:latin typeface="+mn-ea"/>
              <a:cs typeface="Times New Roman" panose="02020603050405020304" pitchFamily="18" charset="0"/>
            </a:endParaRPr>
          </a:p>
          <a:p>
            <a:pPr marL="360000" algn="just">
              <a:lnSpc>
                <a:spcPct val="120000"/>
              </a:lnSpc>
              <a:spcAft>
                <a:spcPts val="800"/>
              </a:spcAft>
            </a:pPr>
            <a:r>
              <a:rPr lang="ko-KR" altLang="en-US" sz="1600" kern="100" dirty="0" err="1">
                <a:latin typeface="+mn-ea"/>
                <a:cs typeface="Times New Roman" panose="02020603050405020304" pitchFamily="18" charset="0"/>
              </a:rPr>
              <a:t>ㅇ</a:t>
            </a:r>
            <a:r>
              <a:rPr lang="ko-KR" altLang="en-US" sz="1600" kern="100" dirty="0">
                <a:latin typeface="+mn-ea"/>
                <a:cs typeface="Times New Roman" panose="02020603050405020304" pitchFamily="18" charset="0"/>
              </a:rPr>
              <a:t> 공급 및 수송</a:t>
            </a:r>
            <a:r>
              <a:rPr lang="ko-KR" altLang="ko-KR" sz="1600" kern="100" dirty="0">
                <a:latin typeface="+mn-ea"/>
                <a:cs typeface="Times New Roman" panose="02020603050405020304" pitchFamily="18" charset="0"/>
              </a:rPr>
              <a:t> 추이</a:t>
            </a:r>
            <a:endParaRPr lang="en-US" altLang="ko-KR" sz="1600" kern="100" dirty="0">
              <a:latin typeface="+mn-ea"/>
              <a:cs typeface="Times New Roman" panose="02020603050405020304" pitchFamily="18" charset="0"/>
            </a:endParaRPr>
          </a:p>
          <a:p>
            <a:pPr marL="360000" algn="just">
              <a:lnSpc>
                <a:spcPct val="120000"/>
              </a:lnSpc>
              <a:spcAft>
                <a:spcPts val="800"/>
              </a:spcAft>
            </a:pPr>
            <a:r>
              <a:rPr lang="ko-KR" altLang="en-US" sz="1600" kern="100" dirty="0" err="1">
                <a:latin typeface="+mn-ea"/>
                <a:cs typeface="Times New Roman" panose="02020603050405020304" pitchFamily="18" charset="0"/>
              </a:rPr>
              <a:t>ㅇ</a:t>
            </a:r>
            <a:r>
              <a:rPr lang="ko-KR" altLang="en-US" sz="1600" kern="100" dirty="0">
                <a:latin typeface="+mn-ea"/>
                <a:cs typeface="Times New Roman" panose="02020603050405020304" pitchFamily="18" charset="0"/>
              </a:rPr>
              <a:t> 주요 </a:t>
            </a:r>
            <a:r>
              <a:rPr lang="en-US" altLang="ko-KR" sz="1600" kern="100" dirty="0">
                <a:latin typeface="+mn-ea"/>
                <a:cs typeface="Times New Roman" panose="02020603050405020304" pitchFamily="18" charset="0"/>
              </a:rPr>
              <a:t>LCC</a:t>
            </a:r>
            <a:r>
              <a:rPr lang="ko-KR" altLang="en-US" sz="1600" kern="100" dirty="0">
                <a:latin typeface="+mn-ea"/>
                <a:cs typeface="Times New Roman" panose="02020603050405020304" pitchFamily="18" charset="0"/>
              </a:rPr>
              <a:t> 실적 </a:t>
            </a:r>
            <a:r>
              <a:rPr lang="ko-KR" altLang="ko-KR" sz="1600" kern="100" dirty="0">
                <a:latin typeface="+mn-ea"/>
                <a:cs typeface="Times New Roman" panose="02020603050405020304" pitchFamily="18" charset="0"/>
              </a:rPr>
              <a:t>추이</a:t>
            </a:r>
            <a:endParaRPr lang="en-US" altLang="ko-KR" sz="1600" b="1" kern="100" dirty="0">
              <a:latin typeface="+mn-ea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800"/>
              </a:spcAft>
            </a:pPr>
            <a:r>
              <a:rPr lang="en-US" altLang="ko-KR" sz="1600" b="1" kern="100" dirty="0">
                <a:latin typeface="+mn-ea"/>
                <a:cs typeface="Times New Roman" panose="02020603050405020304" pitchFamily="18" charset="0"/>
              </a:rPr>
              <a:t>2. </a:t>
            </a:r>
            <a:r>
              <a:rPr lang="ko-KR" altLang="en-US" sz="1600" b="1" kern="100" dirty="0" err="1">
                <a:latin typeface="+mn-ea"/>
                <a:cs typeface="Times New Roman" panose="02020603050405020304" pitchFamily="18" charset="0"/>
              </a:rPr>
              <a:t>진에어</a:t>
            </a:r>
            <a:r>
              <a:rPr lang="ko-KR" altLang="en-US" sz="1600" b="1" kern="100" dirty="0">
                <a:latin typeface="+mn-ea"/>
                <a:cs typeface="Times New Roman" panose="02020603050405020304" pitchFamily="18" charset="0"/>
              </a:rPr>
              <a:t> 대응 전략</a:t>
            </a:r>
            <a:endParaRPr lang="en-US" altLang="ko-KR" sz="1600" b="1" kern="100" dirty="0"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782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차트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3186495"/>
              </p:ext>
            </p:extLst>
          </p:nvPr>
        </p:nvGraphicFramePr>
        <p:xfrm>
          <a:off x="190500" y="1092675"/>
          <a:ext cx="11873274" cy="2239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차트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3972502"/>
              </p:ext>
            </p:extLst>
          </p:nvPr>
        </p:nvGraphicFramePr>
        <p:xfrm>
          <a:off x="127439" y="3668623"/>
          <a:ext cx="11873274" cy="3094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" name="직사각형 35"/>
          <p:cNvSpPr/>
          <p:nvPr/>
        </p:nvSpPr>
        <p:spPr>
          <a:xfrm>
            <a:off x="0" y="-1"/>
            <a:ext cx="12192000" cy="505193"/>
          </a:xfrm>
          <a:prstGeom prst="rect">
            <a:avLst/>
          </a:prstGeom>
          <a:solidFill>
            <a:srgbClr val="BED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ko-KR" sz="2000" b="1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1. </a:t>
            </a:r>
            <a:r>
              <a:rPr lang="ko-KR" altLang="en-US" sz="2000" b="1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항공사 실적</a:t>
            </a:r>
            <a:endParaRPr lang="ko-KR" altLang="ko-KR" sz="20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E528E15-7AE3-9F4C-8E67-6DF29EF93480}"/>
              </a:ext>
            </a:extLst>
          </p:cNvPr>
          <p:cNvSpPr txBox="1"/>
          <p:nvPr/>
        </p:nvSpPr>
        <p:spPr>
          <a:xfrm>
            <a:off x="0" y="564784"/>
            <a:ext cx="6952517" cy="388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0" algn="just">
              <a:lnSpc>
                <a:spcPct val="107000"/>
              </a:lnSpc>
              <a:spcAft>
                <a:spcPts val="800"/>
              </a:spcAft>
            </a:pPr>
            <a:r>
              <a:rPr lang="ko-KR" altLang="en-US" sz="1600" kern="100" dirty="0">
                <a:latin typeface="+mn-ea"/>
                <a:cs typeface="Times New Roman" panose="02020603050405020304" pitchFamily="18" charset="0"/>
              </a:rPr>
              <a:t>■ 공급 및 수송</a:t>
            </a:r>
            <a:r>
              <a:rPr lang="ko-KR" altLang="ko-KR" sz="1600" kern="100" dirty="0">
                <a:latin typeface="+mn-ea"/>
                <a:cs typeface="Times New Roman" panose="02020603050405020304" pitchFamily="18" charset="0"/>
              </a:rPr>
              <a:t> 추이</a:t>
            </a:r>
            <a:r>
              <a:rPr lang="en-US" altLang="ko-KR" sz="1600" kern="1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ko-KR" altLang="en-US" sz="1600" dirty="0">
                <a:latin typeface="+mn-ea"/>
              </a:rPr>
              <a:t>외국항공사</a:t>
            </a:r>
            <a:r>
              <a:rPr lang="en-US" altLang="ko-KR" sz="1600" dirty="0">
                <a:latin typeface="+mn-ea"/>
              </a:rPr>
              <a:t> </a:t>
            </a:r>
            <a:r>
              <a:rPr lang="ko-KR" altLang="en-US" sz="1600" dirty="0">
                <a:latin typeface="+mn-ea"/>
              </a:rPr>
              <a:t>실적 제외</a:t>
            </a:r>
            <a:r>
              <a:rPr lang="en-US" altLang="ko-KR" sz="1600" dirty="0">
                <a:latin typeface="+mn-ea"/>
              </a:rPr>
              <a:t>) </a:t>
            </a:r>
            <a:r>
              <a:rPr lang="en-US" altLang="ko-KR" dirty="0"/>
              <a:t>- </a:t>
            </a:r>
            <a:r>
              <a:rPr lang="ko-KR" altLang="en-US" sz="1500" dirty="0"/>
              <a:t>출처 </a:t>
            </a:r>
            <a:r>
              <a:rPr lang="en-US" altLang="ko-KR" sz="1500" dirty="0"/>
              <a:t>: Air portal</a:t>
            </a:r>
            <a:r>
              <a:rPr lang="ko-KR" altLang="ko-KR" sz="1500" kern="100" dirty="0">
                <a:latin typeface="+mn-ea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706022" y="1311403"/>
            <a:ext cx="2294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dirty="0"/>
              <a:t>단위 </a:t>
            </a:r>
            <a:r>
              <a:rPr lang="en-US" altLang="ko-KR" sz="1200" dirty="0"/>
              <a:t>: </a:t>
            </a:r>
            <a:r>
              <a:rPr lang="ko-KR" altLang="en-US" sz="1200" dirty="0"/>
              <a:t>천석</a:t>
            </a:r>
            <a:r>
              <a:rPr lang="en-US" altLang="ko-KR" sz="1200" dirty="0"/>
              <a:t>, </a:t>
            </a:r>
            <a:r>
              <a:rPr lang="ko-KR" altLang="en-US" sz="1200" dirty="0"/>
              <a:t>천명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655972"/>
              </p:ext>
            </p:extLst>
          </p:nvPr>
        </p:nvGraphicFramePr>
        <p:xfrm>
          <a:off x="6889456" y="1639608"/>
          <a:ext cx="5111260" cy="15765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0180">
                  <a:extLst>
                    <a:ext uri="{9D8B030D-6E8A-4147-A177-3AD203B41FA5}">
                      <a16:colId xmlns:a16="http://schemas.microsoft.com/office/drawing/2014/main" val="3778020090"/>
                    </a:ext>
                  </a:extLst>
                </a:gridCol>
                <a:gridCol w="730180">
                  <a:extLst>
                    <a:ext uri="{9D8B030D-6E8A-4147-A177-3AD203B41FA5}">
                      <a16:colId xmlns:a16="http://schemas.microsoft.com/office/drawing/2014/main" val="1375660006"/>
                    </a:ext>
                  </a:extLst>
                </a:gridCol>
                <a:gridCol w="730180">
                  <a:extLst>
                    <a:ext uri="{9D8B030D-6E8A-4147-A177-3AD203B41FA5}">
                      <a16:colId xmlns:a16="http://schemas.microsoft.com/office/drawing/2014/main" val="3627378303"/>
                    </a:ext>
                  </a:extLst>
                </a:gridCol>
                <a:gridCol w="730180">
                  <a:extLst>
                    <a:ext uri="{9D8B030D-6E8A-4147-A177-3AD203B41FA5}">
                      <a16:colId xmlns:a16="http://schemas.microsoft.com/office/drawing/2014/main" val="153672042"/>
                    </a:ext>
                  </a:extLst>
                </a:gridCol>
                <a:gridCol w="730180">
                  <a:extLst>
                    <a:ext uri="{9D8B030D-6E8A-4147-A177-3AD203B41FA5}">
                      <a16:colId xmlns:a16="http://schemas.microsoft.com/office/drawing/2014/main" val="3311339356"/>
                    </a:ext>
                  </a:extLst>
                </a:gridCol>
                <a:gridCol w="730180">
                  <a:extLst>
                    <a:ext uri="{9D8B030D-6E8A-4147-A177-3AD203B41FA5}">
                      <a16:colId xmlns:a16="http://schemas.microsoft.com/office/drawing/2014/main" val="1604309244"/>
                    </a:ext>
                  </a:extLst>
                </a:gridCol>
                <a:gridCol w="730180">
                  <a:extLst>
                    <a:ext uri="{9D8B030D-6E8A-4147-A177-3AD203B41FA5}">
                      <a16:colId xmlns:a16="http://schemas.microsoft.com/office/drawing/2014/main" val="3442654359"/>
                    </a:ext>
                  </a:extLst>
                </a:gridCol>
              </a:tblGrid>
              <a:tr h="3153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+mn-ea"/>
                          <a:ea typeface="+mn-ea"/>
                        </a:rPr>
                        <a:t>항공사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ea"/>
                          <a:ea typeface="+mn-ea"/>
                        </a:rPr>
                        <a:t>2019</a:t>
                      </a:r>
                      <a:r>
                        <a:rPr lang="ko-KR" altLang="en-US" sz="1200" u="none" strike="noStrike" dirty="0"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ea"/>
                          <a:ea typeface="+mn-ea"/>
                        </a:rPr>
                        <a:t>2021</a:t>
                      </a:r>
                      <a:r>
                        <a:rPr lang="ko-KR" altLang="en-US" sz="1200" u="none" strike="noStrike" dirty="0"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+mn-ea"/>
                          <a:ea typeface="+mn-ea"/>
                        </a:rPr>
                        <a:t>증감　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199614"/>
                  </a:ext>
                </a:extLst>
              </a:tr>
              <a:tr h="3153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+mn-ea"/>
                          <a:ea typeface="+mn-ea"/>
                        </a:rPr>
                        <a:t>공급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+mn-ea"/>
                          <a:ea typeface="+mn-ea"/>
                        </a:rPr>
                        <a:t>수송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+mn-ea"/>
                          <a:ea typeface="+mn-ea"/>
                        </a:rPr>
                        <a:t>공급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+mn-ea"/>
                          <a:ea typeface="+mn-ea"/>
                        </a:rPr>
                        <a:t>수송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+mn-ea"/>
                          <a:ea typeface="+mn-ea"/>
                        </a:rPr>
                        <a:t>공급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+mn-ea"/>
                          <a:ea typeface="+mn-ea"/>
                        </a:rPr>
                        <a:t>수송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1907347"/>
                  </a:ext>
                </a:extLst>
              </a:tr>
              <a:tr h="31530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+mn-ea"/>
                          <a:ea typeface="+mn-ea"/>
                        </a:rPr>
                        <a:t>국내선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ea"/>
                          <a:ea typeface="+mn-ea"/>
                        </a:rPr>
                        <a:t>37,450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ea"/>
                          <a:ea typeface="+mn-ea"/>
                        </a:rPr>
                        <a:t>33,387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+mn-ea"/>
                          <a:ea typeface="+mn-ea"/>
                        </a:rPr>
                        <a:t>40,562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ea"/>
                          <a:ea typeface="+mn-ea"/>
                        </a:rPr>
                        <a:t>33,384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ea"/>
                          <a:ea typeface="+mn-ea"/>
                        </a:rPr>
                        <a:t>8%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ea"/>
                          <a:ea typeface="+mn-ea"/>
                        </a:rPr>
                        <a:t>0.0%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0547443"/>
                  </a:ext>
                </a:extLst>
              </a:tr>
              <a:tr h="31530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>
                          <a:effectLst/>
                          <a:latin typeface="+mn-ea"/>
                          <a:ea typeface="+mn-ea"/>
                        </a:rPr>
                        <a:t>국제선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+mn-ea"/>
                          <a:ea typeface="+mn-ea"/>
                        </a:rPr>
                        <a:t>74,078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ea"/>
                          <a:ea typeface="+mn-ea"/>
                        </a:rPr>
                        <a:t>60,857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ea"/>
                          <a:ea typeface="+mn-ea"/>
                        </a:rPr>
                        <a:t>6,049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ea"/>
                          <a:ea typeface="+mn-ea"/>
                        </a:rPr>
                        <a:t>1,861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ea"/>
                          <a:ea typeface="+mn-ea"/>
                        </a:rPr>
                        <a:t>-92%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ea"/>
                          <a:ea typeface="+mn-ea"/>
                        </a:rPr>
                        <a:t>-96.9%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63622"/>
                  </a:ext>
                </a:extLst>
              </a:tr>
              <a:tr h="3153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n-ea"/>
                          <a:ea typeface="+mn-ea"/>
                        </a:rPr>
                        <a:t>Total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ea"/>
                          <a:ea typeface="+mn-ea"/>
                        </a:rPr>
                        <a:t>111,528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ea"/>
                          <a:ea typeface="+mn-ea"/>
                        </a:rPr>
                        <a:t>94,244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+mn-ea"/>
                          <a:ea typeface="+mn-ea"/>
                        </a:rPr>
                        <a:t>46,611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+mn-ea"/>
                          <a:ea typeface="+mn-ea"/>
                        </a:rPr>
                        <a:t>35,245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ea"/>
                          <a:ea typeface="+mn-ea"/>
                        </a:rPr>
                        <a:t>-58%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+mn-ea"/>
                          <a:ea typeface="+mn-ea"/>
                        </a:rPr>
                        <a:t>-62.6%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8311488"/>
                  </a:ext>
                </a:extLst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521639"/>
              </p:ext>
            </p:extLst>
          </p:nvPr>
        </p:nvGraphicFramePr>
        <p:xfrm>
          <a:off x="6484881" y="4901068"/>
          <a:ext cx="5358356" cy="14871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5902">
                  <a:extLst>
                    <a:ext uri="{9D8B030D-6E8A-4147-A177-3AD203B41FA5}">
                      <a16:colId xmlns:a16="http://schemas.microsoft.com/office/drawing/2014/main" val="1777218327"/>
                    </a:ext>
                  </a:extLst>
                </a:gridCol>
                <a:gridCol w="790409">
                  <a:extLst>
                    <a:ext uri="{9D8B030D-6E8A-4147-A177-3AD203B41FA5}">
                      <a16:colId xmlns:a16="http://schemas.microsoft.com/office/drawing/2014/main" val="1827826575"/>
                    </a:ext>
                  </a:extLst>
                </a:gridCol>
                <a:gridCol w="790409">
                  <a:extLst>
                    <a:ext uri="{9D8B030D-6E8A-4147-A177-3AD203B41FA5}">
                      <a16:colId xmlns:a16="http://schemas.microsoft.com/office/drawing/2014/main" val="1508804444"/>
                    </a:ext>
                  </a:extLst>
                </a:gridCol>
                <a:gridCol w="790409">
                  <a:extLst>
                    <a:ext uri="{9D8B030D-6E8A-4147-A177-3AD203B41FA5}">
                      <a16:colId xmlns:a16="http://schemas.microsoft.com/office/drawing/2014/main" val="2479884744"/>
                    </a:ext>
                  </a:extLst>
                </a:gridCol>
                <a:gridCol w="790409">
                  <a:extLst>
                    <a:ext uri="{9D8B030D-6E8A-4147-A177-3AD203B41FA5}">
                      <a16:colId xmlns:a16="http://schemas.microsoft.com/office/drawing/2014/main" val="227905677"/>
                    </a:ext>
                  </a:extLst>
                </a:gridCol>
                <a:gridCol w="790409">
                  <a:extLst>
                    <a:ext uri="{9D8B030D-6E8A-4147-A177-3AD203B41FA5}">
                      <a16:colId xmlns:a16="http://schemas.microsoft.com/office/drawing/2014/main" val="387405865"/>
                    </a:ext>
                  </a:extLst>
                </a:gridCol>
                <a:gridCol w="790409">
                  <a:extLst>
                    <a:ext uri="{9D8B030D-6E8A-4147-A177-3AD203B41FA5}">
                      <a16:colId xmlns:a16="http://schemas.microsoft.com/office/drawing/2014/main" val="2297936036"/>
                    </a:ext>
                  </a:extLst>
                </a:gridCol>
              </a:tblGrid>
              <a:tr h="2974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항공사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2019</a:t>
                      </a:r>
                      <a:r>
                        <a:rPr lang="ko-KR" altLang="en-US" sz="1100" u="none" strike="noStrike" dirty="0">
                          <a:effectLst/>
                        </a:rPr>
                        <a:t>년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2021</a:t>
                      </a:r>
                      <a:r>
                        <a:rPr lang="ko-KR" altLang="en-US" sz="1100" u="none" strike="noStrike" dirty="0">
                          <a:effectLst/>
                        </a:rPr>
                        <a:t>년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증감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3910092"/>
                  </a:ext>
                </a:extLst>
              </a:tr>
              <a:tr h="29743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공급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수송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공급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수송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공급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수송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7443469"/>
                  </a:ext>
                </a:extLst>
              </a:tr>
              <a:tr h="2974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진에어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10.3%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10.9%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18.0%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17.5%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7.6%p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6.7%p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031932"/>
                  </a:ext>
                </a:extLst>
              </a:tr>
              <a:tr h="2974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FSC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44.0%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42.2%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29.8%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28.1%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-14.2%p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-14.1%p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2986730"/>
                  </a:ext>
                </a:extLst>
              </a:tr>
              <a:tr h="2974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LCC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45.7%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46.9%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52.3%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54.4%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6.6%p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7.5%p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484509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344208" y="4440817"/>
            <a:ext cx="321062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latin typeface="+mn-ea"/>
              </a:rPr>
              <a:t>항공사별 국내선 공급</a:t>
            </a:r>
            <a:r>
              <a:rPr lang="en-US" altLang="ko-KR" sz="1300" dirty="0">
                <a:latin typeface="+mn-ea"/>
              </a:rPr>
              <a:t>/ </a:t>
            </a:r>
            <a:r>
              <a:rPr lang="ko-KR" altLang="en-US" sz="1300" dirty="0">
                <a:latin typeface="+mn-ea"/>
              </a:rPr>
              <a:t>수송 점유율 추이</a:t>
            </a:r>
          </a:p>
        </p:txBody>
      </p:sp>
    </p:spTree>
    <p:extLst>
      <p:ext uri="{BB962C8B-B14F-4D97-AF65-F5344CB8AC3E}">
        <p14:creationId xmlns:p14="http://schemas.microsoft.com/office/powerpoint/2010/main" val="185251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1961544"/>
              </p:ext>
            </p:extLst>
          </p:nvPr>
        </p:nvGraphicFramePr>
        <p:xfrm>
          <a:off x="168166" y="1050199"/>
          <a:ext cx="11823810" cy="2708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" name="직사각형 35"/>
          <p:cNvSpPr/>
          <p:nvPr/>
        </p:nvSpPr>
        <p:spPr>
          <a:xfrm>
            <a:off x="0" y="-1"/>
            <a:ext cx="12192000" cy="505193"/>
          </a:xfrm>
          <a:prstGeom prst="rect">
            <a:avLst/>
          </a:prstGeom>
          <a:solidFill>
            <a:srgbClr val="BED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ko-KR" sz="2000" b="1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1. </a:t>
            </a:r>
            <a:r>
              <a:rPr lang="ko-KR" altLang="en-US" sz="2000" b="1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항공사 실적</a:t>
            </a:r>
            <a:endParaRPr lang="ko-KR" altLang="ko-KR" sz="20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E528E15-7AE3-9F4C-8E67-6DF29EF93480}"/>
              </a:ext>
            </a:extLst>
          </p:cNvPr>
          <p:cNvSpPr txBox="1"/>
          <p:nvPr/>
        </p:nvSpPr>
        <p:spPr>
          <a:xfrm>
            <a:off x="-1" y="3789767"/>
            <a:ext cx="2828261" cy="355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0" algn="just">
              <a:lnSpc>
                <a:spcPct val="107000"/>
              </a:lnSpc>
              <a:spcAft>
                <a:spcPts val="800"/>
              </a:spcAft>
            </a:pPr>
            <a:r>
              <a:rPr lang="ko-KR" altLang="en-US" sz="1600" kern="100" dirty="0">
                <a:latin typeface="+mn-ea"/>
                <a:cs typeface="Times New Roman" panose="02020603050405020304" pitchFamily="18" charset="0"/>
              </a:rPr>
              <a:t>■ 주요 </a:t>
            </a:r>
            <a:r>
              <a:rPr lang="en-US" altLang="ko-KR" sz="1600" kern="100" dirty="0">
                <a:latin typeface="+mn-ea"/>
                <a:cs typeface="Times New Roman" panose="02020603050405020304" pitchFamily="18" charset="0"/>
              </a:rPr>
              <a:t>LCC</a:t>
            </a:r>
            <a:r>
              <a:rPr lang="ko-KR" altLang="en-US" sz="1600" kern="100" dirty="0">
                <a:latin typeface="+mn-ea"/>
                <a:cs typeface="Times New Roman" panose="02020603050405020304" pitchFamily="18" charset="0"/>
              </a:rPr>
              <a:t> 실적</a:t>
            </a:r>
            <a:r>
              <a:rPr lang="ko-KR" altLang="ko-KR" sz="1600" kern="100" dirty="0">
                <a:latin typeface="+mn-ea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832592"/>
              </p:ext>
            </p:extLst>
          </p:nvPr>
        </p:nvGraphicFramePr>
        <p:xfrm>
          <a:off x="6953692" y="1139144"/>
          <a:ext cx="4976535" cy="100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3889">
                  <a:extLst>
                    <a:ext uri="{9D8B030D-6E8A-4147-A177-3AD203B41FA5}">
                      <a16:colId xmlns:a16="http://schemas.microsoft.com/office/drawing/2014/main" val="1040540079"/>
                    </a:ext>
                  </a:extLst>
                </a:gridCol>
                <a:gridCol w="942754">
                  <a:extLst>
                    <a:ext uri="{9D8B030D-6E8A-4147-A177-3AD203B41FA5}">
                      <a16:colId xmlns:a16="http://schemas.microsoft.com/office/drawing/2014/main" val="3670074751"/>
                    </a:ext>
                  </a:extLst>
                </a:gridCol>
                <a:gridCol w="942754">
                  <a:extLst>
                    <a:ext uri="{9D8B030D-6E8A-4147-A177-3AD203B41FA5}">
                      <a16:colId xmlns:a16="http://schemas.microsoft.com/office/drawing/2014/main" val="2509650117"/>
                    </a:ext>
                  </a:extLst>
                </a:gridCol>
                <a:gridCol w="942754">
                  <a:extLst>
                    <a:ext uri="{9D8B030D-6E8A-4147-A177-3AD203B41FA5}">
                      <a16:colId xmlns:a16="http://schemas.microsoft.com/office/drawing/2014/main" val="3744609087"/>
                    </a:ext>
                  </a:extLst>
                </a:gridCol>
                <a:gridCol w="1074384">
                  <a:extLst>
                    <a:ext uri="{9D8B030D-6E8A-4147-A177-3AD203B41FA5}">
                      <a16:colId xmlns:a16="http://schemas.microsoft.com/office/drawing/2014/main" val="646159278"/>
                    </a:ext>
                  </a:extLst>
                </a:gridCol>
              </a:tblGrid>
              <a:tr h="2505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u="none" strike="noStrike" dirty="0">
                          <a:effectLst/>
                          <a:latin typeface="+mn-lt"/>
                        </a:rPr>
                        <a:t>2019</a:t>
                      </a:r>
                      <a:r>
                        <a:rPr lang="ko-KR" altLang="en-US" sz="1300" b="0" u="none" strike="noStrike" dirty="0">
                          <a:effectLst/>
                          <a:latin typeface="+mn-lt"/>
                        </a:rPr>
                        <a:t>년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2020</a:t>
                      </a:r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u="none" strike="noStrike" dirty="0">
                          <a:effectLst/>
                          <a:latin typeface="+mn-lt"/>
                        </a:rPr>
                        <a:t>2021</a:t>
                      </a:r>
                      <a:r>
                        <a:rPr lang="ko-KR" altLang="en-US" sz="1300" b="0" u="none" strike="noStrike" dirty="0">
                          <a:effectLst/>
                          <a:latin typeface="+mn-lt"/>
                        </a:rPr>
                        <a:t>년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21/19</a:t>
                      </a:r>
                      <a:r>
                        <a:rPr lang="ko-KR" alt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증감율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401140"/>
                  </a:ext>
                </a:extLst>
              </a:tr>
              <a:tr h="2505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0" u="none" strike="noStrike">
                          <a:effectLst/>
                          <a:latin typeface="+mn-lt"/>
                        </a:rPr>
                        <a:t>진에어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u="none" strike="noStrike" dirty="0">
                          <a:effectLst/>
                          <a:latin typeface="+mn-lt"/>
                        </a:rPr>
                        <a:t>48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u="none" strike="noStrike" dirty="0">
                          <a:effectLst/>
                          <a:latin typeface="+mn-lt"/>
                        </a:rPr>
                        <a:t>34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-29%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627803"/>
                  </a:ext>
                </a:extLst>
              </a:tr>
              <a:tr h="250500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ㅇㅇ항공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u="none" strike="noStrike" dirty="0">
                          <a:effectLst/>
                          <a:latin typeface="+mn-lt"/>
                        </a:rPr>
                        <a:t>52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u="none" strike="noStrike" dirty="0">
                          <a:effectLst/>
                          <a:latin typeface="+mn-lt"/>
                        </a:rPr>
                        <a:t>32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-39%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7571957"/>
                  </a:ext>
                </a:extLst>
              </a:tr>
              <a:tr h="250500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△△항공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u="none" strike="noStrike" dirty="0">
                          <a:effectLst/>
                          <a:latin typeface="+mn-lt"/>
                        </a:rPr>
                        <a:t>47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u="none" strike="noStrike" dirty="0">
                          <a:effectLst/>
                          <a:latin typeface="+mn-lt"/>
                        </a:rPr>
                        <a:t>31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-34%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9872036"/>
                  </a:ext>
                </a:extLst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438772"/>
              </p:ext>
            </p:extLst>
          </p:nvPr>
        </p:nvGraphicFramePr>
        <p:xfrm>
          <a:off x="273269" y="4228508"/>
          <a:ext cx="11718707" cy="2163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1222">
                  <a:extLst>
                    <a:ext uri="{9D8B030D-6E8A-4147-A177-3AD203B41FA5}">
                      <a16:colId xmlns:a16="http://schemas.microsoft.com/office/drawing/2014/main" val="435529812"/>
                    </a:ext>
                  </a:extLst>
                </a:gridCol>
                <a:gridCol w="2387414">
                  <a:extLst>
                    <a:ext uri="{9D8B030D-6E8A-4147-A177-3AD203B41FA5}">
                      <a16:colId xmlns:a16="http://schemas.microsoft.com/office/drawing/2014/main" val="1366074458"/>
                    </a:ext>
                  </a:extLst>
                </a:gridCol>
                <a:gridCol w="2623357">
                  <a:extLst>
                    <a:ext uri="{9D8B030D-6E8A-4147-A177-3AD203B41FA5}">
                      <a16:colId xmlns:a16="http://schemas.microsoft.com/office/drawing/2014/main" val="2075789580"/>
                    </a:ext>
                  </a:extLst>
                </a:gridCol>
                <a:gridCol w="2623357">
                  <a:extLst>
                    <a:ext uri="{9D8B030D-6E8A-4147-A177-3AD203B41FA5}">
                      <a16:colId xmlns:a16="http://schemas.microsoft.com/office/drawing/2014/main" val="3172856829"/>
                    </a:ext>
                  </a:extLst>
                </a:gridCol>
                <a:gridCol w="2623357">
                  <a:extLst>
                    <a:ext uri="{9D8B030D-6E8A-4147-A177-3AD203B41FA5}">
                      <a16:colId xmlns:a16="http://schemas.microsoft.com/office/drawing/2014/main" val="1474629579"/>
                    </a:ext>
                  </a:extLst>
                </a:gridCol>
              </a:tblGrid>
              <a:tr h="30911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  <a:latin typeface="+mn-ea"/>
                          <a:ea typeface="+mn-ea"/>
                        </a:rPr>
                        <a:t>2019</a:t>
                      </a:r>
                      <a:r>
                        <a:rPr lang="ko-KR" altLang="en-US" sz="1300" u="none" strike="noStrike" dirty="0"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  <a:latin typeface="+mn-ea"/>
                          <a:ea typeface="+mn-ea"/>
                        </a:rPr>
                        <a:t>2020</a:t>
                      </a:r>
                      <a:r>
                        <a:rPr lang="ko-KR" altLang="en-US" sz="1300" u="none" strike="noStrike" dirty="0">
                          <a:effectLst/>
                          <a:latin typeface="+mn-ea"/>
                          <a:ea typeface="+mn-ea"/>
                        </a:rPr>
                        <a:t>년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u="none" strike="noStrike" dirty="0">
                          <a:effectLst/>
                          <a:latin typeface="+mn-ea"/>
                          <a:ea typeface="+mn-ea"/>
                        </a:rPr>
                        <a:t>2021</a:t>
                      </a:r>
                      <a:r>
                        <a:rPr lang="ko-KR" altLang="en-US" sz="1300" u="none" strike="noStrike" dirty="0">
                          <a:effectLst/>
                          <a:latin typeface="+mn-ea"/>
                          <a:ea typeface="+mn-ea"/>
                        </a:rPr>
                        <a:t>년 </a:t>
                      </a:r>
                      <a:r>
                        <a:rPr lang="en-US" altLang="ko-KR" sz="1300" u="none" strike="noStrike" dirty="0"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300" u="none" strike="noStrike" dirty="0">
                          <a:effectLst/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sz="1300" u="none" strike="noStrike" dirty="0">
                          <a:effectLst/>
                          <a:latin typeface="+mn-ea"/>
                          <a:ea typeface="+mn-ea"/>
                        </a:rPr>
                        <a:t>~9</a:t>
                      </a:r>
                      <a:r>
                        <a:rPr lang="ko-KR" altLang="en-US" sz="1300" u="none" strike="noStrike" dirty="0">
                          <a:effectLst/>
                          <a:latin typeface="+mn-ea"/>
                          <a:ea typeface="+mn-ea"/>
                        </a:rPr>
                        <a:t>월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7523860"/>
                  </a:ext>
                </a:extLst>
              </a:tr>
              <a:tr h="309110">
                <a:tc rowSpan="2">
                  <a:txBody>
                    <a:bodyPr/>
                    <a:lstStyle/>
                    <a:p>
                      <a:pPr algn="ctr" fontAlgn="t"/>
                      <a:r>
                        <a:rPr lang="ko-KR" alt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진에어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9,102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2,718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1,680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353149"/>
                  </a:ext>
                </a:extLst>
              </a:tr>
              <a:tr h="309110">
                <a:tc vMerge="1">
                  <a:txBody>
                    <a:bodyPr/>
                    <a:lstStyle/>
                    <a:p>
                      <a:pPr algn="l" fontAlgn="t"/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영업이익</a:t>
                      </a:r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손실</a:t>
                      </a:r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-488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-1,847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-1,534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2722211"/>
                  </a:ext>
                </a:extLst>
              </a:tr>
              <a:tr h="309110">
                <a:tc rowSpan="2">
                  <a:txBody>
                    <a:bodyPr/>
                    <a:lstStyle/>
                    <a:p>
                      <a:pPr algn="ctr" fontAlgn="t"/>
                      <a:r>
                        <a:rPr lang="ko-KR" alt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ㅇㅇ항공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13,840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3,770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1,852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6020771"/>
                  </a:ext>
                </a:extLst>
              </a:tr>
              <a:tr h="309110">
                <a:tc vMerge="1">
                  <a:txBody>
                    <a:bodyPr/>
                    <a:lstStyle/>
                    <a:p>
                      <a:pPr algn="l" fontAlgn="ctr"/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영업이익</a:t>
                      </a:r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손실</a:t>
                      </a:r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-3,358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-2,498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5003025"/>
                  </a:ext>
                </a:extLst>
              </a:tr>
              <a:tr h="309110">
                <a:tc rowSpan="2">
                  <a:txBody>
                    <a:bodyPr/>
                    <a:lstStyle/>
                    <a:p>
                      <a:pPr algn="ctr" fontAlgn="t"/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△△항공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8,105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2,692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1,451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487400"/>
                  </a:ext>
                </a:extLst>
              </a:tr>
              <a:tr h="309110">
                <a:tc vMerge="1">
                  <a:txBody>
                    <a:bodyPr/>
                    <a:lstStyle/>
                    <a:p>
                      <a:pPr algn="l" fontAlgn="ctr"/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영업이익</a:t>
                      </a:r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손실</a:t>
                      </a:r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-1,743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-1,192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064654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839450" y="3888980"/>
            <a:ext cx="115252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300" dirty="0">
                <a:latin typeface="+mn-ea"/>
              </a:rPr>
              <a:t>단위 </a:t>
            </a:r>
            <a:r>
              <a:rPr lang="en-US" altLang="ko-KR" sz="1300" dirty="0">
                <a:latin typeface="+mn-ea"/>
              </a:rPr>
              <a:t>: </a:t>
            </a:r>
            <a:r>
              <a:rPr lang="ko-KR" altLang="en-US" sz="1300" dirty="0">
                <a:latin typeface="+mn-ea"/>
              </a:rPr>
              <a:t>억원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528E15-7AE3-9F4C-8E67-6DF29EF93480}"/>
              </a:ext>
            </a:extLst>
          </p:cNvPr>
          <p:cNvSpPr txBox="1"/>
          <p:nvPr/>
        </p:nvSpPr>
        <p:spPr>
          <a:xfrm>
            <a:off x="0" y="643421"/>
            <a:ext cx="5429941" cy="355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0" algn="just">
              <a:lnSpc>
                <a:spcPct val="107000"/>
              </a:lnSpc>
              <a:spcAft>
                <a:spcPts val="800"/>
              </a:spcAft>
            </a:pPr>
            <a:r>
              <a:rPr lang="ko-KR" altLang="en-US" sz="1600" kern="100" dirty="0">
                <a:latin typeface="+mn-ea"/>
                <a:cs typeface="Times New Roman" panose="02020603050405020304" pitchFamily="18" charset="0"/>
              </a:rPr>
              <a:t>■ 주요 </a:t>
            </a:r>
            <a:r>
              <a:rPr lang="en-US" altLang="ko-KR" sz="1600" kern="100" dirty="0">
                <a:latin typeface="+mn-ea"/>
                <a:cs typeface="Times New Roman" panose="02020603050405020304" pitchFamily="18" charset="0"/>
              </a:rPr>
              <a:t>LCC</a:t>
            </a:r>
            <a:r>
              <a:rPr lang="ko-KR" altLang="en-US" sz="1600" kern="100" dirty="0">
                <a:latin typeface="+mn-ea"/>
                <a:cs typeface="Times New Roman" panose="02020603050405020304" pitchFamily="18" charset="0"/>
              </a:rPr>
              <a:t> 국내선 </a:t>
            </a:r>
            <a:r>
              <a:rPr lang="ko-KR" altLang="en-US" sz="1600" kern="100" dirty="0" err="1">
                <a:latin typeface="+mn-ea"/>
                <a:cs typeface="Times New Roman" panose="02020603050405020304" pitchFamily="18" charset="0"/>
              </a:rPr>
              <a:t>가격</a:t>
            </a:r>
            <a:r>
              <a:rPr lang="ko-KR" altLang="ko-KR" sz="1600" kern="100" dirty="0" err="1">
                <a:latin typeface="+mn-ea"/>
                <a:cs typeface="Times New Roman" panose="02020603050405020304" pitchFamily="18" charset="0"/>
              </a:rPr>
              <a:t>추이</a:t>
            </a:r>
            <a:r>
              <a:rPr lang="en-US" altLang="ko-KR" sz="1600" kern="1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ko-KR" altLang="en-US" sz="1600" kern="100" dirty="0">
                <a:latin typeface="+mn-ea"/>
                <a:cs typeface="Times New Roman" panose="02020603050405020304" pitchFamily="18" charset="0"/>
              </a:rPr>
              <a:t>탑승객 </a:t>
            </a:r>
            <a:r>
              <a:rPr lang="en-US" altLang="ko-KR" sz="1600" kern="1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ko-KR" altLang="en-US" sz="1600" kern="100" dirty="0">
                <a:latin typeface="+mn-ea"/>
                <a:cs typeface="Times New Roman" panose="02020603050405020304" pitchFamily="18" charset="0"/>
              </a:rPr>
              <a:t>인 항공권 가격</a:t>
            </a:r>
            <a:r>
              <a:rPr lang="en-US" altLang="ko-KR" sz="1600" kern="1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ko-KR" altLang="ko-KR" sz="1600" kern="100" dirty="0">
                <a:latin typeface="+mn-ea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995846" y="785085"/>
            <a:ext cx="10486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dirty="0"/>
              <a:t>단위 </a:t>
            </a:r>
            <a:r>
              <a:rPr lang="en-US" altLang="ko-KR" sz="1200" dirty="0"/>
              <a:t>: </a:t>
            </a:r>
            <a:r>
              <a:rPr lang="ko-KR" altLang="en-US" sz="1200" dirty="0"/>
              <a:t>천원</a:t>
            </a:r>
          </a:p>
        </p:txBody>
      </p:sp>
    </p:spTree>
    <p:extLst>
      <p:ext uri="{BB962C8B-B14F-4D97-AF65-F5344CB8AC3E}">
        <p14:creationId xmlns:p14="http://schemas.microsoft.com/office/powerpoint/2010/main" val="2478073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직사각형 35"/>
          <p:cNvSpPr/>
          <p:nvPr/>
        </p:nvSpPr>
        <p:spPr>
          <a:xfrm>
            <a:off x="0" y="-1"/>
            <a:ext cx="12192000" cy="505193"/>
          </a:xfrm>
          <a:prstGeom prst="rect">
            <a:avLst/>
          </a:prstGeom>
          <a:solidFill>
            <a:srgbClr val="BED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ko-KR" sz="2000" b="1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2. </a:t>
            </a:r>
            <a:r>
              <a:rPr lang="ko-KR" altLang="en-US" sz="2000" b="1" kern="100" dirty="0" err="1">
                <a:latin typeface="맑은 고딕" panose="020B0503020000020004" pitchFamily="50" charset="-127"/>
                <a:cs typeface="Times New Roman" panose="02020603050405020304" pitchFamily="18" charset="0"/>
              </a:rPr>
              <a:t>진에어</a:t>
            </a:r>
            <a:r>
              <a:rPr lang="en-US" altLang="ko-KR" sz="2000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ko-KR" altLang="ko-KR" sz="2000" b="1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대응</a:t>
            </a:r>
            <a:endParaRPr lang="ko-KR" altLang="ko-KR" sz="20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528E15-7AE3-9F4C-8E67-6DF29EF93480}"/>
              </a:ext>
            </a:extLst>
          </p:cNvPr>
          <p:cNvSpPr txBox="1"/>
          <p:nvPr/>
        </p:nvSpPr>
        <p:spPr>
          <a:xfrm>
            <a:off x="1510492" y="680564"/>
            <a:ext cx="9547819" cy="1084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ko-KR" altLang="en-US" sz="1400" kern="100" dirty="0">
                <a:latin typeface="+mn-ea"/>
                <a:cs typeface="Times New Roman" panose="02020603050405020304" pitchFamily="18" charset="0"/>
              </a:rPr>
              <a:t>■ </a:t>
            </a:r>
            <a:r>
              <a:rPr lang="ko-KR" altLang="en-US" sz="1400" kern="100" dirty="0" err="1">
                <a:latin typeface="+mn-ea"/>
                <a:cs typeface="Times New Roman" panose="02020603050405020304" pitchFamily="18" charset="0"/>
              </a:rPr>
              <a:t>팬데믹</a:t>
            </a:r>
            <a:r>
              <a:rPr lang="ko-KR" altLang="en-US" sz="1400" kern="100" dirty="0">
                <a:latin typeface="+mn-ea"/>
                <a:cs typeface="Times New Roman" panose="02020603050405020304" pitchFamily="18" charset="0"/>
              </a:rPr>
              <a:t> 상황 매출 증대 </a:t>
            </a:r>
            <a:r>
              <a:rPr lang="en-US" altLang="ko-KR" sz="1400" kern="100" dirty="0">
                <a:latin typeface="+mn-ea"/>
                <a:cs typeface="Times New Roman" panose="02020603050405020304" pitchFamily="18" charset="0"/>
              </a:rPr>
              <a:t>: </a:t>
            </a:r>
            <a:r>
              <a:rPr lang="ko-KR" altLang="ko-KR" sz="1400" dirty="0">
                <a:latin typeface="+mn-ea"/>
              </a:rPr>
              <a:t>최저가 과열 경쟁</a:t>
            </a:r>
            <a:r>
              <a:rPr lang="en-US" altLang="ko-KR" sz="1400" dirty="0">
                <a:latin typeface="+mn-ea"/>
              </a:rPr>
              <a:t> </a:t>
            </a:r>
            <a:r>
              <a:rPr lang="ko-KR" altLang="en-US" sz="1400" dirty="0">
                <a:latin typeface="+mn-ea"/>
              </a:rPr>
              <a:t>및 매출 발생 기회 대폭 축소 </a:t>
            </a:r>
            <a:r>
              <a:rPr lang="en-US" altLang="ko-KR" sz="1400" dirty="0">
                <a:latin typeface="+mn-ea"/>
                <a:sym typeface="Wingdings" panose="05000000000000000000" pitchFamily="2" charset="2"/>
              </a:rPr>
              <a:t></a:t>
            </a:r>
            <a:r>
              <a:rPr lang="ko-KR" altLang="ko-KR" sz="1400" dirty="0">
                <a:latin typeface="+mn-ea"/>
              </a:rPr>
              <a:t> </a:t>
            </a:r>
            <a:r>
              <a:rPr lang="ko-KR" altLang="ko-KR" sz="1400" kern="100" spc="-50" dirty="0">
                <a:latin typeface="+mn-ea"/>
                <a:cs typeface="Times New Roman" panose="02020603050405020304" pitchFamily="18" charset="0"/>
              </a:rPr>
              <a:t>신규 비즈니스</a:t>
            </a:r>
            <a:r>
              <a:rPr lang="en-US" altLang="ko-KR" sz="1400" kern="100" spc="-5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ko-KR" altLang="ko-KR" sz="1400" kern="100" spc="-50" dirty="0" err="1">
                <a:latin typeface="+mn-ea"/>
                <a:cs typeface="Times New Roman" panose="02020603050405020304" pitchFamily="18" charset="0"/>
              </a:rPr>
              <a:t>수익원</a:t>
            </a:r>
            <a:r>
              <a:rPr lang="ko-KR" altLang="ko-KR" sz="1400" kern="100" spc="-50" dirty="0">
                <a:latin typeface="+mn-ea"/>
                <a:cs typeface="Times New Roman" panose="02020603050405020304" pitchFamily="18" charset="0"/>
              </a:rPr>
              <a:t> 개발</a:t>
            </a:r>
            <a:endParaRPr lang="en-US" altLang="ko-KR" sz="1400" kern="100" spc="-50" dirty="0">
              <a:latin typeface="+mn-ea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ko-KR" altLang="en-US" sz="1400" kern="100" dirty="0">
                <a:latin typeface="+mn-ea"/>
                <a:cs typeface="Times New Roman" panose="02020603050405020304" pitchFamily="18" charset="0"/>
              </a:rPr>
              <a:t>■ </a:t>
            </a:r>
            <a:r>
              <a:rPr lang="ko-KR" altLang="ko-KR" sz="1400" dirty="0">
                <a:latin typeface="+mn-ea"/>
              </a:rPr>
              <a:t>마케팅 대상 고객 확대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 err="1">
                <a:latin typeface="+mn-ea"/>
              </a:rPr>
              <a:t>진에어</a:t>
            </a:r>
            <a:r>
              <a:rPr lang="ko-KR" altLang="en-US" sz="1400" dirty="0">
                <a:latin typeface="+mn-ea"/>
              </a:rPr>
              <a:t> 접점 유지</a:t>
            </a:r>
            <a:r>
              <a:rPr lang="en-US" altLang="ko-KR" sz="1400" dirty="0">
                <a:latin typeface="+mn-ea"/>
              </a:rPr>
              <a:t>/</a:t>
            </a:r>
            <a:r>
              <a:rPr lang="ko-KR" altLang="en-US" sz="1400" dirty="0">
                <a:latin typeface="+mn-ea"/>
              </a:rPr>
              <a:t>확대</a:t>
            </a:r>
            <a:endParaRPr lang="en-US" altLang="ko-KR" sz="1400" dirty="0">
              <a:latin typeface="+mn-ea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ko-KR" altLang="en-US" sz="1400" kern="100" dirty="0">
                <a:latin typeface="+mn-ea"/>
                <a:cs typeface="Times New Roman" panose="02020603050405020304" pitchFamily="18" charset="0"/>
              </a:rPr>
              <a:t>■</a:t>
            </a:r>
            <a:r>
              <a:rPr lang="en-US" altLang="ko-KR" sz="1400" kern="1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ko-KR" altLang="ko-KR" sz="1400" kern="100" spc="-50" dirty="0">
                <a:latin typeface="+mn-ea"/>
                <a:cs typeface="Times New Roman" panose="02020603050405020304" pitchFamily="18" charset="0"/>
              </a:rPr>
              <a:t>포스트 코로나</a:t>
            </a:r>
            <a:r>
              <a:rPr lang="en-US" altLang="ko-KR" sz="1400" kern="100" spc="-5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ko-KR" altLang="en-US" sz="1400" kern="100" spc="-50" dirty="0">
                <a:latin typeface="+mn-ea"/>
                <a:cs typeface="Times New Roman" panose="02020603050405020304" pitchFamily="18" charset="0"/>
              </a:rPr>
              <a:t>대비 </a:t>
            </a:r>
            <a:r>
              <a:rPr lang="ko-KR" altLang="ko-KR" sz="1400" kern="100" spc="-50" dirty="0">
                <a:latin typeface="+mn-ea"/>
                <a:cs typeface="Times New Roman" panose="02020603050405020304" pitchFamily="18" charset="0"/>
              </a:rPr>
              <a:t>여행 수요 및 고객 선점</a:t>
            </a:r>
            <a:r>
              <a:rPr lang="en-US" altLang="ko-KR" sz="1400" kern="100" spc="-50" dirty="0">
                <a:latin typeface="+mn-ea"/>
                <a:cs typeface="Times New Roman" panose="02020603050405020304" pitchFamily="18" charset="0"/>
              </a:rPr>
              <a:t> </a:t>
            </a:r>
            <a:endParaRPr lang="ko-KR" altLang="ko-KR" sz="1400" kern="100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543643" y="5772765"/>
            <a:ext cx="3192703" cy="936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+mn-ea"/>
              </a:rPr>
              <a:t>마케팅 대상 고객 확대</a:t>
            </a:r>
            <a:r>
              <a:rPr lang="en-US" altLang="ko-KR" sz="1400" dirty="0">
                <a:latin typeface="+mn-ea"/>
              </a:rPr>
              <a:t>(HP, SNS </a:t>
            </a:r>
            <a:r>
              <a:rPr lang="ko-KR" altLang="en-US" sz="1400" dirty="0">
                <a:latin typeface="+mn-ea"/>
              </a:rPr>
              <a:t>등</a:t>
            </a:r>
            <a:r>
              <a:rPr lang="en-US" altLang="ko-KR" sz="1400" dirty="0">
                <a:latin typeface="+mn-ea"/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en-US" altLang="ko-KR" sz="1400" dirty="0">
                <a:latin typeface="+mn-ea"/>
                <a:sym typeface="Wingdings" panose="05000000000000000000" pitchFamily="2" charset="2"/>
              </a:rPr>
              <a:t></a:t>
            </a:r>
            <a:r>
              <a:rPr lang="ko-KR" altLang="en-US" sz="1400" dirty="0">
                <a:latin typeface="+mn-ea"/>
              </a:rPr>
              <a:t> </a:t>
            </a:r>
            <a:r>
              <a:rPr lang="en-US" altLang="ko-KR" sz="1400" dirty="0">
                <a:latin typeface="+mn-ea"/>
              </a:rPr>
              <a:t>Brand Image </a:t>
            </a:r>
            <a:r>
              <a:rPr lang="ko-KR" altLang="en-US" sz="1400" dirty="0">
                <a:latin typeface="+mn-ea"/>
              </a:rPr>
              <a:t>노출</a:t>
            </a:r>
            <a:r>
              <a:rPr lang="en-US" altLang="ko-KR" sz="1400" dirty="0">
                <a:latin typeface="+mn-ea"/>
              </a:rPr>
              <a:t>/</a:t>
            </a:r>
            <a:r>
              <a:rPr lang="ko-KR" altLang="en-US" sz="1400" dirty="0">
                <a:latin typeface="+mn-ea"/>
              </a:rPr>
              <a:t>인식 극대화</a:t>
            </a:r>
            <a:r>
              <a:rPr lang="en-US" altLang="ko-KR" sz="1400" dirty="0">
                <a:latin typeface="+mn-ea"/>
              </a:rPr>
              <a:t> </a:t>
            </a:r>
            <a:endParaRPr lang="ko-KR" altLang="en-US" sz="1400" dirty="0"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38433" y="1935121"/>
            <a:ext cx="8519879" cy="1331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>
              <a:lnSpc>
                <a:spcPct val="130000"/>
              </a:lnSpc>
            </a:pPr>
            <a:r>
              <a:rPr lang="ko-KR" altLang="en-US" sz="1400" dirty="0" err="1">
                <a:latin typeface="+mn-ea"/>
              </a:rPr>
              <a:t>ㅇ</a:t>
            </a:r>
            <a:r>
              <a:rPr lang="ko-KR" altLang="en-US" sz="1400" dirty="0">
                <a:latin typeface="+mn-ea"/>
              </a:rPr>
              <a:t> 최저가 절대적인 선호</a:t>
            </a:r>
            <a:r>
              <a:rPr lang="en-US" altLang="ko-KR" sz="1400" dirty="0">
                <a:latin typeface="+mn-ea"/>
              </a:rPr>
              <a:t>, </a:t>
            </a:r>
            <a:r>
              <a:rPr lang="ko-KR" altLang="en-US" sz="1400" dirty="0">
                <a:latin typeface="+mn-ea"/>
              </a:rPr>
              <a:t>그리고 스케줄 적정성</a:t>
            </a:r>
            <a:endParaRPr lang="en-US" altLang="ko-KR" sz="1400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400" dirty="0" err="1">
                <a:latin typeface="+mn-ea"/>
              </a:rPr>
              <a:t>ㅇ</a:t>
            </a:r>
            <a:r>
              <a:rPr lang="ko-KR" altLang="en-US" sz="1400" dirty="0">
                <a:latin typeface="+mn-ea"/>
              </a:rPr>
              <a:t> 항공사 홈페이지 또는 온라인 배너 광고를 통해 가격 정보 입수 및 구매</a:t>
            </a:r>
            <a:endParaRPr lang="en-US" altLang="ko-KR" sz="1400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400" dirty="0" err="1">
                <a:latin typeface="+mn-ea"/>
              </a:rPr>
              <a:t>ㅇ</a:t>
            </a:r>
            <a:r>
              <a:rPr lang="ko-KR" altLang="en-US" sz="1400" dirty="0">
                <a:latin typeface="+mn-ea"/>
              </a:rPr>
              <a:t> </a:t>
            </a:r>
            <a:r>
              <a:rPr lang="en-US" altLang="ko-KR" sz="1400" dirty="0">
                <a:latin typeface="+mn-ea"/>
              </a:rPr>
              <a:t>LCC</a:t>
            </a:r>
            <a:r>
              <a:rPr lang="ko-KR" altLang="en-US" sz="1400" dirty="0">
                <a:latin typeface="+mn-ea"/>
              </a:rPr>
              <a:t>에 대한 감정적인 요인의 차별성 거의 없음</a:t>
            </a:r>
            <a:r>
              <a:rPr lang="en-US" altLang="ko-KR" sz="1400" dirty="0">
                <a:latin typeface="+mn-ea"/>
              </a:rPr>
              <a:t>(</a:t>
            </a:r>
            <a:r>
              <a:rPr lang="ko-KR" altLang="en-US" sz="1400" dirty="0">
                <a:latin typeface="+mn-ea"/>
              </a:rPr>
              <a:t>충성도 부족</a:t>
            </a:r>
            <a:r>
              <a:rPr lang="en-US" altLang="ko-KR" sz="1400" dirty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1400" dirty="0" err="1">
                <a:latin typeface="+mn-ea"/>
              </a:rPr>
              <a:t>ㅇ</a:t>
            </a:r>
            <a:r>
              <a:rPr lang="ko-KR" altLang="en-US" sz="1400" dirty="0">
                <a:latin typeface="+mn-ea"/>
              </a:rPr>
              <a:t> 탑승 경험 이후 항공사에 대 고객 인식 긍정적 변화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528E15-7AE3-9F4C-8E67-6DF29EF93480}"/>
              </a:ext>
            </a:extLst>
          </p:cNvPr>
          <p:cNvSpPr txBox="1"/>
          <p:nvPr/>
        </p:nvSpPr>
        <p:spPr>
          <a:xfrm>
            <a:off x="359998" y="1926785"/>
            <a:ext cx="1076916" cy="27196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ko-KR" altLang="en-US" sz="1600" dirty="0">
                <a:latin typeface="+mj-ea"/>
                <a:ea typeface="+mj-ea"/>
              </a:rPr>
              <a:t>착안</a:t>
            </a:r>
            <a:r>
              <a:rPr lang="en-US" altLang="ko-KR" sz="1600" dirty="0">
                <a:latin typeface="+mj-ea"/>
                <a:ea typeface="+mj-ea"/>
              </a:rPr>
              <a:t>/</a:t>
            </a:r>
            <a:r>
              <a:rPr lang="ko-KR" altLang="en-US" sz="1600" dirty="0">
                <a:latin typeface="+mj-ea"/>
                <a:ea typeface="+mj-ea"/>
              </a:rPr>
              <a:t>필요</a:t>
            </a:r>
            <a:endParaRPr lang="en-US" altLang="ko-KR" sz="1600" dirty="0">
              <a:latin typeface="+mj-ea"/>
              <a:ea typeface="+mj-e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528E15-7AE3-9F4C-8E67-6DF29EF93480}"/>
              </a:ext>
            </a:extLst>
          </p:cNvPr>
          <p:cNvSpPr txBox="1"/>
          <p:nvPr/>
        </p:nvSpPr>
        <p:spPr>
          <a:xfrm>
            <a:off x="367478" y="4795283"/>
            <a:ext cx="1076914" cy="19076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ko-KR" altLang="en-US" sz="1600" dirty="0">
                <a:latin typeface="+mj-ea"/>
                <a:ea typeface="+mj-ea"/>
              </a:rPr>
              <a:t>실행</a:t>
            </a:r>
            <a:endParaRPr lang="en-US" altLang="ko-KR" sz="1600" dirty="0">
              <a:latin typeface="+mj-ea"/>
              <a:ea typeface="+mj-ea"/>
            </a:endParaRPr>
          </a:p>
          <a:p>
            <a:pPr algn="ctr"/>
            <a:r>
              <a:rPr lang="ko-KR" altLang="en-US" sz="1600" dirty="0">
                <a:latin typeface="+mj-ea"/>
                <a:ea typeface="+mj-ea"/>
              </a:rPr>
              <a:t>방안</a:t>
            </a:r>
            <a:endParaRPr lang="en-US" altLang="ko-KR" sz="1600" dirty="0">
              <a:latin typeface="+mj-ea"/>
              <a:ea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38431" y="3333071"/>
            <a:ext cx="8519881" cy="13133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>
              <a:lnSpc>
                <a:spcPct val="130000"/>
              </a:lnSpc>
            </a:pPr>
            <a:r>
              <a:rPr lang="ko-KR" altLang="en-US" sz="1400" dirty="0" err="1">
                <a:latin typeface="+mn-ea"/>
              </a:rPr>
              <a:t>ㅇ</a:t>
            </a:r>
            <a:r>
              <a:rPr lang="ko-KR" altLang="en-US" sz="1400" dirty="0">
                <a:latin typeface="+mn-ea"/>
              </a:rPr>
              <a:t> 홈페이지 및 </a:t>
            </a:r>
            <a:r>
              <a:rPr lang="en-US" altLang="ko-KR" sz="1400" dirty="0">
                <a:latin typeface="+mn-ea"/>
              </a:rPr>
              <a:t>SNS </a:t>
            </a:r>
            <a:r>
              <a:rPr lang="ko-KR" altLang="en-US" sz="1400" dirty="0">
                <a:latin typeface="+mn-ea"/>
              </a:rPr>
              <a:t>채널 회원 및 유입 </a:t>
            </a:r>
            <a:r>
              <a:rPr lang="en-US" altLang="ko-KR" sz="1400" dirty="0">
                <a:latin typeface="+mn-ea"/>
              </a:rPr>
              <a:t>Volume </a:t>
            </a:r>
            <a:r>
              <a:rPr lang="ko-KR" altLang="en-US" sz="1400" dirty="0">
                <a:latin typeface="+mn-ea"/>
              </a:rPr>
              <a:t>확대 필수적 요소</a:t>
            </a:r>
            <a:endParaRPr lang="en-US" altLang="ko-KR" sz="1400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400" dirty="0" err="1">
                <a:latin typeface="+mn-ea"/>
              </a:rPr>
              <a:t>ㅇ</a:t>
            </a:r>
            <a:r>
              <a:rPr lang="ko-KR" altLang="en-US" sz="1400" dirty="0">
                <a:latin typeface="+mn-ea"/>
              </a:rPr>
              <a:t> 홈페이지 유입 후 구매 </a:t>
            </a:r>
            <a:r>
              <a:rPr lang="ko-KR" altLang="en-US" sz="1400" dirty="0" err="1">
                <a:latin typeface="+mn-ea"/>
              </a:rPr>
              <a:t>전환율</a:t>
            </a:r>
            <a:r>
              <a:rPr lang="ko-KR" altLang="en-US" sz="1400" dirty="0">
                <a:latin typeface="+mn-ea"/>
              </a:rPr>
              <a:t> 제고를 위한 조치</a:t>
            </a:r>
            <a:endParaRPr lang="en-US" altLang="ko-KR" sz="1400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400" dirty="0" err="1">
                <a:latin typeface="+mn-ea"/>
              </a:rPr>
              <a:t>ㅇ</a:t>
            </a:r>
            <a:r>
              <a:rPr lang="ko-KR" altLang="en-US" sz="1400" dirty="0">
                <a:latin typeface="+mn-ea"/>
              </a:rPr>
              <a:t> 최초 탑승 유도를 위한 가격 구사</a:t>
            </a:r>
            <a:r>
              <a:rPr lang="en-US" altLang="ko-KR" sz="1400" dirty="0">
                <a:latin typeface="+mn-ea"/>
              </a:rPr>
              <a:t>,</a:t>
            </a:r>
            <a:r>
              <a:rPr lang="ko-KR" altLang="en-US" sz="1400" dirty="0">
                <a:latin typeface="+mn-ea"/>
              </a:rPr>
              <a:t> 강력한 브랜드 이미지 구축 및 </a:t>
            </a:r>
            <a:r>
              <a:rPr lang="en-US" altLang="ko-KR" sz="1400" dirty="0">
                <a:latin typeface="+mn-ea"/>
              </a:rPr>
              <a:t>Loyalty </a:t>
            </a:r>
            <a:r>
              <a:rPr lang="ko-KR" altLang="en-US" sz="1400" dirty="0">
                <a:latin typeface="+mn-ea"/>
              </a:rPr>
              <a:t>확보를 통한 고객 유지</a:t>
            </a:r>
          </a:p>
          <a:p>
            <a:pPr>
              <a:lnSpc>
                <a:spcPct val="130000"/>
              </a:lnSpc>
            </a:pPr>
            <a:r>
              <a:rPr lang="ko-KR" altLang="en-US" sz="1400" dirty="0" err="1">
                <a:latin typeface="+mn-ea"/>
              </a:rPr>
              <a:t>ㅇ</a:t>
            </a:r>
            <a:r>
              <a:rPr lang="ko-KR" altLang="en-US" sz="1400" dirty="0">
                <a:latin typeface="+mn-ea"/>
              </a:rPr>
              <a:t> 탄력적이고 빠른 가격</a:t>
            </a:r>
            <a:r>
              <a:rPr lang="en-US" altLang="ko-KR" sz="1400" dirty="0">
                <a:latin typeface="+mn-ea"/>
              </a:rPr>
              <a:t> </a:t>
            </a:r>
            <a:r>
              <a:rPr lang="ko-KR" altLang="en-US" sz="1400" dirty="0">
                <a:latin typeface="+mn-ea"/>
              </a:rPr>
              <a:t>대응</a:t>
            </a:r>
            <a:endParaRPr lang="en-US" altLang="ko-KR" sz="1400" dirty="0">
              <a:latin typeface="+mn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139559" y="5766928"/>
            <a:ext cx="2791119" cy="936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+mn-ea"/>
              </a:rPr>
              <a:t>부대 수익 연계 </a:t>
            </a:r>
            <a:r>
              <a:rPr lang="en-US" altLang="ko-KR" sz="1400" dirty="0">
                <a:latin typeface="+mn-ea"/>
              </a:rPr>
              <a:t>Platform,</a:t>
            </a: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+mn-ea"/>
              </a:rPr>
              <a:t>제휴 네트워크 혜택 강화</a:t>
            </a:r>
            <a:endParaRPr lang="en-US" altLang="ko-KR" sz="14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400" dirty="0">
                <a:latin typeface="+mn-ea"/>
                <a:sym typeface="Wingdings" panose="05000000000000000000" pitchFamily="2" charset="2"/>
              </a:rPr>
              <a:t> </a:t>
            </a:r>
            <a:r>
              <a:rPr lang="ko-KR" altLang="en-US" sz="1400" dirty="0">
                <a:latin typeface="+mn-ea"/>
              </a:rPr>
              <a:t>고객 혜택 제고</a:t>
            </a:r>
            <a:endParaRPr lang="en-US" altLang="ko-KR" sz="1400" dirty="0">
              <a:latin typeface="+mn-ea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524912" y="4769336"/>
            <a:ext cx="3217543" cy="936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+mn-ea"/>
              </a:rPr>
              <a:t>강력한 </a:t>
            </a:r>
            <a:r>
              <a:rPr lang="en-US" altLang="ko-KR" sz="1400" dirty="0">
                <a:latin typeface="+mn-ea"/>
              </a:rPr>
              <a:t>Brand Image </a:t>
            </a:r>
            <a:r>
              <a:rPr lang="ko-KR" altLang="en-US" sz="1400" dirty="0">
                <a:latin typeface="+mn-ea"/>
              </a:rPr>
              <a:t>구축</a:t>
            </a:r>
            <a:endParaRPr lang="en-US" altLang="ko-KR" sz="14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+mn-ea"/>
              </a:rPr>
              <a:t> </a:t>
            </a:r>
            <a:r>
              <a:rPr lang="en-US" altLang="ko-KR" sz="1400" dirty="0">
                <a:latin typeface="+mn-ea"/>
                <a:sym typeface="Wingdings" panose="05000000000000000000" pitchFamily="2" charset="2"/>
              </a:rPr>
              <a:t></a:t>
            </a:r>
            <a:r>
              <a:rPr lang="en-US" altLang="ko-KR" sz="1400" dirty="0">
                <a:latin typeface="+mn-ea"/>
              </a:rPr>
              <a:t> </a:t>
            </a:r>
            <a:r>
              <a:rPr lang="ko-KR" altLang="en-US" sz="1400" dirty="0">
                <a:latin typeface="+mn-ea"/>
              </a:rPr>
              <a:t>나는 </a:t>
            </a:r>
            <a:r>
              <a:rPr lang="ko-KR" altLang="en-US" sz="1400" dirty="0" err="1">
                <a:latin typeface="+mn-ea"/>
              </a:rPr>
              <a:t>진에어를</a:t>
            </a:r>
            <a:r>
              <a:rPr lang="ko-KR" altLang="en-US" sz="1400" dirty="0">
                <a:latin typeface="+mn-ea"/>
              </a:rPr>
              <a:t> 타고 싶다</a:t>
            </a:r>
            <a:r>
              <a:rPr lang="en-US" altLang="ko-KR" sz="1400" dirty="0">
                <a:latin typeface="+mn-ea"/>
              </a:rPr>
              <a:t>. </a:t>
            </a:r>
          </a:p>
          <a:p>
            <a:pPr algn="ctr">
              <a:lnSpc>
                <a:spcPct val="150000"/>
              </a:lnSpc>
            </a:pPr>
            <a:r>
              <a:rPr lang="ko-KR" altLang="en-US" sz="1400" dirty="0" err="1">
                <a:latin typeface="+mn-ea"/>
              </a:rPr>
              <a:t>진에어로</a:t>
            </a:r>
            <a:r>
              <a:rPr lang="ko-KR" altLang="en-US" sz="1400" dirty="0">
                <a:latin typeface="+mn-ea"/>
              </a:rPr>
              <a:t> 비행</a:t>
            </a:r>
            <a:r>
              <a:rPr lang="en-US" altLang="ko-KR" sz="1400" dirty="0">
                <a:latin typeface="+mn-ea"/>
              </a:rPr>
              <a:t>/</a:t>
            </a:r>
            <a:r>
              <a:rPr lang="ko-KR" altLang="en-US" sz="1400" dirty="0">
                <a:latin typeface="+mn-ea"/>
              </a:rPr>
              <a:t>여행한다</a:t>
            </a:r>
            <a:endParaRPr lang="en-US" altLang="ko-KR" sz="1400" dirty="0">
              <a:latin typeface="+mn-ea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143757" y="4764421"/>
            <a:ext cx="2783334" cy="936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+mn-ea"/>
              </a:rPr>
              <a:t>고객 여정</a:t>
            </a:r>
            <a:r>
              <a:rPr lang="en-US" altLang="ko-KR" sz="1400" dirty="0">
                <a:latin typeface="+mn-ea"/>
              </a:rPr>
              <a:t>/</a:t>
            </a:r>
            <a:r>
              <a:rPr lang="ko-KR" altLang="en-US" sz="1400" dirty="0">
                <a:latin typeface="+mn-ea"/>
              </a:rPr>
              <a:t>경험 </a:t>
            </a:r>
            <a:r>
              <a:rPr lang="en-US" altLang="ko-KR" sz="1400" dirty="0">
                <a:latin typeface="+mn-ea"/>
              </a:rPr>
              <a:t>System</a:t>
            </a:r>
          </a:p>
          <a:p>
            <a:pPr algn="ctr">
              <a:lnSpc>
                <a:spcPct val="150000"/>
              </a:lnSpc>
            </a:pPr>
            <a:r>
              <a:rPr lang="en-US" altLang="ko-KR" sz="1400" dirty="0">
                <a:latin typeface="+mn-ea"/>
                <a:sym typeface="Wingdings" panose="05000000000000000000" pitchFamily="2" charset="2"/>
              </a:rPr>
              <a:t> </a:t>
            </a:r>
            <a:r>
              <a:rPr lang="ko-KR" altLang="en-US" sz="1400" dirty="0">
                <a:latin typeface="+mn-ea"/>
                <a:sym typeface="Wingdings" panose="05000000000000000000" pitchFamily="2" charset="2"/>
              </a:rPr>
              <a:t>개인화 마케팅</a:t>
            </a:r>
            <a:r>
              <a:rPr lang="en-US" altLang="ko-KR" sz="1400" dirty="0">
                <a:latin typeface="+mn-ea"/>
              </a:rPr>
              <a:t> 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528E15-7AE3-9F4C-8E67-6DF29EF93480}"/>
              </a:ext>
            </a:extLst>
          </p:cNvPr>
          <p:cNvSpPr txBox="1"/>
          <p:nvPr/>
        </p:nvSpPr>
        <p:spPr>
          <a:xfrm>
            <a:off x="359998" y="668946"/>
            <a:ext cx="1076916" cy="10940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ko-KR" altLang="en-US" sz="1600" dirty="0">
                <a:latin typeface="+mj-ea"/>
                <a:ea typeface="+mj-ea"/>
              </a:rPr>
              <a:t>집중</a:t>
            </a:r>
            <a:endParaRPr lang="en-US" altLang="ko-KR" sz="1600" dirty="0">
              <a:latin typeface="+mj-ea"/>
              <a:ea typeface="+mj-ea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E528E15-7AE3-9F4C-8E67-6DF29EF93480}"/>
              </a:ext>
            </a:extLst>
          </p:cNvPr>
          <p:cNvSpPr txBox="1"/>
          <p:nvPr/>
        </p:nvSpPr>
        <p:spPr>
          <a:xfrm>
            <a:off x="1513498" y="1934797"/>
            <a:ext cx="948349" cy="1335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ko-KR" altLang="en-US" sz="1600" dirty="0">
                <a:latin typeface="+mj-ea"/>
                <a:ea typeface="+mj-ea"/>
              </a:rPr>
              <a:t>고객</a:t>
            </a:r>
            <a:endParaRPr lang="en-US" altLang="ko-KR" sz="1600" dirty="0">
              <a:latin typeface="+mj-ea"/>
              <a:ea typeface="+mj-ea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528E15-7AE3-9F4C-8E67-6DF29EF93480}"/>
              </a:ext>
            </a:extLst>
          </p:cNvPr>
          <p:cNvSpPr txBox="1"/>
          <p:nvPr/>
        </p:nvSpPr>
        <p:spPr>
          <a:xfrm>
            <a:off x="1513498" y="3337300"/>
            <a:ext cx="948349" cy="13091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ko-KR" sz="1600" dirty="0">
                <a:latin typeface="+mj-ea"/>
                <a:ea typeface="+mj-ea"/>
              </a:rPr>
              <a:t>Sales</a:t>
            </a:r>
          </a:p>
        </p:txBody>
      </p:sp>
      <p:sp>
        <p:nvSpPr>
          <p:cNvPr id="3" name="실행 단추: 앞으로 또는 다음 2">
            <a:hlinkClick r:id="" action="ppaction://noaction" highlightClick="1"/>
          </p:cNvPr>
          <p:cNvSpPr/>
          <p:nvPr/>
        </p:nvSpPr>
        <p:spPr>
          <a:xfrm>
            <a:off x="10656272" y="1437680"/>
            <a:ext cx="370140" cy="279847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4" name="오른쪽 화살표 3"/>
          <p:cNvSpPr/>
          <p:nvPr/>
        </p:nvSpPr>
        <p:spPr>
          <a:xfrm>
            <a:off x="4828170" y="5227487"/>
            <a:ext cx="255372" cy="1014883"/>
          </a:xfrm>
          <a:prstGeom prst="rightArrow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8384552" y="5175084"/>
            <a:ext cx="1715889" cy="108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+mn-ea"/>
              </a:rPr>
              <a:t>회원 최대 확보</a:t>
            </a:r>
            <a:endParaRPr lang="en-US" altLang="ko-KR" sz="14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atin typeface="+mn-ea"/>
              </a:rPr>
              <a:t>이탈 최소화</a:t>
            </a:r>
            <a:endParaRPr lang="en-US" altLang="ko-KR" sz="14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 err="1">
                <a:latin typeface="+mn-ea"/>
                <a:sym typeface="Wingdings" panose="05000000000000000000" pitchFamily="2" charset="2"/>
              </a:rPr>
              <a:t>구매전환율</a:t>
            </a:r>
            <a:r>
              <a:rPr lang="ko-KR" altLang="en-US" sz="1400" dirty="0">
                <a:latin typeface="+mn-ea"/>
                <a:sym typeface="Wingdings" panose="05000000000000000000" pitchFamily="2" charset="2"/>
              </a:rPr>
              <a:t> 제고</a:t>
            </a:r>
            <a:endParaRPr lang="en-US" altLang="ko-KR" sz="1400" dirty="0">
              <a:latin typeface="+mn-ea"/>
              <a:sym typeface="Wingdings" panose="05000000000000000000" pitchFamily="2" charset="2"/>
            </a:endParaRPr>
          </a:p>
        </p:txBody>
      </p:sp>
      <p:sp>
        <p:nvSpPr>
          <p:cNvPr id="22" name="오른쪽 화살표 21"/>
          <p:cNvSpPr/>
          <p:nvPr/>
        </p:nvSpPr>
        <p:spPr>
          <a:xfrm>
            <a:off x="8029929" y="5227487"/>
            <a:ext cx="255372" cy="1014883"/>
          </a:xfrm>
          <a:prstGeom prst="rightArrow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10692024" y="5166678"/>
            <a:ext cx="1237908" cy="108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500" b="1" dirty="0">
                <a:latin typeface="+mn-ea"/>
                <a:sym typeface="Wingdings" panose="05000000000000000000" pitchFamily="2" charset="2"/>
              </a:rPr>
              <a:t>수익 규모</a:t>
            </a:r>
            <a:endParaRPr lang="en-US" altLang="ko-KR" sz="1500" b="1" dirty="0">
              <a:latin typeface="+mn-ea"/>
              <a:sym typeface="Wingdings" panose="05000000000000000000" pitchFamily="2" charset="2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500" b="1" dirty="0">
                <a:latin typeface="+mn-ea"/>
                <a:sym typeface="Wingdings" panose="05000000000000000000" pitchFamily="2" charset="2"/>
              </a:rPr>
              <a:t>극대화 </a:t>
            </a:r>
            <a:endParaRPr lang="ko-KR" altLang="en-US" sz="1500" b="1" dirty="0">
              <a:latin typeface="+mn-ea"/>
            </a:endParaRPr>
          </a:p>
        </p:txBody>
      </p:sp>
      <p:sp>
        <p:nvSpPr>
          <p:cNvPr id="29" name="오른쪽 화살표 28"/>
          <p:cNvSpPr/>
          <p:nvPr/>
        </p:nvSpPr>
        <p:spPr>
          <a:xfrm>
            <a:off x="10258100" y="5227487"/>
            <a:ext cx="215476" cy="1014883"/>
          </a:xfrm>
          <a:prstGeom prst="rightArrow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6426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0" y="-1"/>
            <a:ext cx="12192000" cy="505193"/>
          </a:xfrm>
          <a:prstGeom prst="rect">
            <a:avLst/>
          </a:prstGeom>
          <a:solidFill>
            <a:srgbClr val="BED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528E15-7AE3-9F4C-8E67-6DF29EF93480}"/>
              </a:ext>
            </a:extLst>
          </p:cNvPr>
          <p:cNvSpPr txBox="1"/>
          <p:nvPr/>
        </p:nvSpPr>
        <p:spPr>
          <a:xfrm>
            <a:off x="1" y="41096"/>
            <a:ext cx="3409950" cy="42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ko-KR" sz="2000" b="1" kern="100" dirty="0">
                <a:solidFill>
                  <a:schemeClr val="bg1"/>
                </a:solidFill>
                <a:latin typeface="맑은 고딕" panose="020B0503020000020004" pitchFamily="50" charset="-127"/>
                <a:cs typeface="Times New Roman" panose="02020603050405020304" pitchFamily="18" charset="0"/>
              </a:rPr>
              <a:t>2. </a:t>
            </a:r>
            <a:r>
              <a:rPr lang="ko-KR" altLang="en-US" sz="2000" b="1" kern="100" dirty="0" err="1">
                <a:solidFill>
                  <a:schemeClr val="bg1"/>
                </a:solidFill>
                <a:latin typeface="맑은 고딕" panose="020B0503020000020004" pitchFamily="50" charset="-127"/>
                <a:cs typeface="Times New Roman" panose="02020603050405020304" pitchFamily="18" charset="0"/>
              </a:rPr>
              <a:t>진에어</a:t>
            </a:r>
            <a:r>
              <a:rPr lang="en-US" altLang="ko-KR" sz="2000" kern="100" dirty="0">
                <a:solidFill>
                  <a:schemeClr val="bg1"/>
                </a:solidFill>
                <a:latin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ko-KR" altLang="ko-KR" sz="2000" b="1" kern="100" dirty="0">
                <a:solidFill>
                  <a:schemeClr val="bg1"/>
                </a:solidFill>
                <a:latin typeface="맑은 고딕" panose="020B0503020000020004" pitchFamily="50" charset="-127"/>
                <a:cs typeface="Times New Roman" panose="02020603050405020304" pitchFamily="18" charset="0"/>
              </a:rPr>
              <a:t>대응</a:t>
            </a:r>
            <a:endParaRPr lang="ko-KR" altLang="ko-KR" sz="2000" kern="100" dirty="0">
              <a:solidFill>
                <a:schemeClr val="bg1"/>
              </a:solidFill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680484" y="957876"/>
            <a:ext cx="10955507" cy="24129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13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○ 해외 </a:t>
            </a:r>
            <a:r>
              <a:rPr lang="ko-KR" altLang="en-US" sz="1300" dirty="0">
                <a:latin typeface="+mn-ea"/>
                <a:cs typeface="Times New Roman" panose="02020603050405020304" pitchFamily="18" charset="0"/>
              </a:rPr>
              <a:t>여행 대안 제공 </a:t>
            </a:r>
            <a:r>
              <a:rPr lang="en-US" altLang="ko-KR" sz="1300" dirty="0">
                <a:latin typeface="+mn-ea"/>
                <a:cs typeface="Times New Roman" panose="02020603050405020304" pitchFamily="18" charset="0"/>
              </a:rPr>
              <a:t>:</a:t>
            </a:r>
            <a:r>
              <a:rPr kumimoji="0" lang="ko-KR" altLang="en-US" sz="13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국내 노선 확대</a:t>
            </a:r>
            <a:endParaRPr kumimoji="0" lang="ko-KR" altLang="en-US" sz="13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18000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ko-KR" sz="1300" dirty="0">
                <a:latin typeface="+mn-ea"/>
                <a:cs typeface="Times New Roman" panose="02020603050405020304" pitchFamily="18" charset="0"/>
              </a:rPr>
              <a:t>-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국내선 신규 취항 대폭 확대해 새로운 여행지 제시 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: 4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개 노선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(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제주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부산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청주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광주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) → 14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개 노선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(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포항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대구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여수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울산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군산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원주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사천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)</a:t>
            </a:r>
            <a:endParaRPr kumimoji="0" lang="en-US" altLang="ko-KR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18000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ko-KR" sz="1300" dirty="0">
                <a:latin typeface="+mn-ea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다양한 국내 항공 목적지 통한 여행 욕구 충족 및 </a:t>
            </a:r>
            <a:r>
              <a:rPr kumimoji="0" lang="ko-KR" altLang="en-US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수익 증대</a:t>
            </a:r>
            <a:endParaRPr kumimoji="0" lang="ko-KR" altLang="en-US" sz="13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18000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국제선 항공 여행 단절에도 불구하고 </a:t>
            </a:r>
            <a:r>
              <a:rPr kumimoji="0" lang="ko-KR" altLang="en-US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고객 연계 접점 지속 유지</a:t>
            </a:r>
            <a:r>
              <a:rPr kumimoji="0" lang="en-US" altLang="ko-KR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/</a:t>
            </a:r>
            <a:r>
              <a:rPr kumimoji="0" lang="ko-KR" altLang="en-US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확대 가능</a:t>
            </a:r>
            <a:endParaRPr kumimoji="0" lang="en-US" altLang="ko-KR" sz="13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ko-KR" altLang="en-US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lvl="0" latinLnBrk="0">
              <a:lnSpc>
                <a:spcPct val="130000"/>
              </a:lnSpc>
            </a:pPr>
            <a:r>
              <a:rPr kumimoji="0" lang="ko-KR" altLang="en-US" sz="13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○ 온라인 쇼핑몰 </a:t>
            </a:r>
            <a:r>
              <a:rPr lang="ko-KR" altLang="en-US" sz="1300" dirty="0">
                <a:latin typeface="+mn-ea"/>
                <a:cs typeface="Times New Roman" panose="02020603050405020304" pitchFamily="18" charset="0"/>
              </a:rPr>
              <a:t>‘</a:t>
            </a:r>
            <a:r>
              <a:rPr lang="ko-KR" altLang="en-US" sz="1300" dirty="0" err="1">
                <a:latin typeface="+mn-ea"/>
                <a:cs typeface="Times New Roman" panose="02020603050405020304" pitchFamily="18" charset="0"/>
              </a:rPr>
              <a:t>지니스토어</a:t>
            </a:r>
            <a:r>
              <a:rPr lang="ko-KR" altLang="en-US" sz="1300" dirty="0">
                <a:latin typeface="+mn-ea"/>
                <a:cs typeface="Times New Roman" panose="02020603050405020304" pitchFamily="18" charset="0"/>
              </a:rPr>
              <a:t>’ 오픈 </a:t>
            </a:r>
            <a:r>
              <a:rPr lang="en-US" altLang="ko-KR" sz="1300" dirty="0">
                <a:latin typeface="+mn-ea"/>
                <a:cs typeface="Times New Roman" panose="02020603050405020304" pitchFamily="18" charset="0"/>
              </a:rPr>
              <a:t>- </a:t>
            </a:r>
            <a:r>
              <a:rPr lang="ko-KR" altLang="en-US" sz="1300" dirty="0">
                <a:latin typeface="+mn-ea"/>
                <a:cs typeface="Times New Roman" panose="02020603050405020304" pitchFamily="18" charset="0"/>
              </a:rPr>
              <a:t>항공사 최초 여행 </a:t>
            </a:r>
            <a:r>
              <a:rPr kumimoji="0" lang="ko-KR" altLang="en-US" sz="13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대리 만족 상품 등 새로운 시도</a:t>
            </a:r>
            <a:endParaRPr kumimoji="0" lang="ko-KR" altLang="en-US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180000" marR="0" lvl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ko-KR" sz="1300" dirty="0">
                <a:latin typeface="+mn-ea"/>
                <a:cs typeface="Times New Roman" panose="02020603050405020304" pitchFamily="18" charset="0"/>
              </a:rPr>
              <a:t>- </a:t>
            </a:r>
            <a:r>
              <a:rPr lang="ko-KR" altLang="en-US" sz="1300" dirty="0">
                <a:latin typeface="+mn-ea"/>
                <a:cs typeface="Times New Roman" panose="02020603050405020304" pitchFamily="18" charset="0"/>
              </a:rPr>
              <a:t>기존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기내 유상 판매 서비스 개념에서 한 단계 나아가 다양한 상품을 판매하는 온라인 종합 쇼핑몰 오픈 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(20.12)</a:t>
            </a:r>
          </a:p>
          <a:p>
            <a:pPr marL="180000" marR="0" lvl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ko-KR" sz="1300" dirty="0">
                <a:latin typeface="+mn-ea"/>
                <a:cs typeface="Times New Roman" panose="02020603050405020304" pitchFamily="18" charset="0"/>
              </a:rPr>
              <a:t>- </a:t>
            </a:r>
            <a:r>
              <a:rPr lang="ko-KR" altLang="en-US" sz="1300" dirty="0">
                <a:latin typeface="+mn-ea"/>
                <a:cs typeface="Times New Roman" panose="02020603050405020304" pitchFamily="18" charset="0"/>
              </a:rPr>
              <a:t>여행에 대한 향수 상기 및 대리 만족을 줄 수 있는 특별 상품 개발 </a:t>
            </a:r>
            <a:r>
              <a:rPr lang="en-US" altLang="ko-KR" sz="1300" dirty="0">
                <a:latin typeface="+mn-ea"/>
                <a:cs typeface="Times New Roman" panose="02020603050405020304" pitchFamily="18" charset="0"/>
              </a:rPr>
              <a:t>: </a:t>
            </a:r>
            <a:r>
              <a:rPr lang="ko-KR" altLang="en-US" sz="1300" dirty="0">
                <a:latin typeface="+mn-ea"/>
                <a:cs typeface="Times New Roman" panose="02020603050405020304" pitchFamily="18" charset="0"/>
              </a:rPr>
              <a:t>기내식 </a:t>
            </a:r>
            <a:r>
              <a:rPr lang="en-US" altLang="ko-KR" sz="1300" dirty="0">
                <a:latin typeface="+mn-ea"/>
                <a:cs typeface="Times New Roman" panose="02020603050405020304" pitchFamily="18" charset="0"/>
              </a:rPr>
              <a:t>HMR ‘</a:t>
            </a:r>
            <a:r>
              <a:rPr lang="ko-KR" altLang="en-US" sz="1300" dirty="0" err="1">
                <a:latin typeface="+mn-ea"/>
                <a:cs typeface="Times New Roman" panose="02020603050405020304" pitchFamily="18" charset="0"/>
              </a:rPr>
              <a:t>지니키친</a:t>
            </a:r>
            <a:r>
              <a:rPr lang="ko-KR" altLang="en-US" sz="13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ko-KR" altLang="en-US" sz="1300" dirty="0" err="1">
                <a:latin typeface="+mn-ea"/>
                <a:cs typeface="Times New Roman" panose="02020603050405020304" pitchFamily="18" charset="0"/>
              </a:rPr>
              <a:t>더리얼</a:t>
            </a:r>
            <a:r>
              <a:rPr lang="ko-KR" altLang="en-US" sz="1300" dirty="0">
                <a:latin typeface="+mn-ea"/>
                <a:cs typeface="Times New Roman" panose="02020603050405020304" pitchFamily="18" charset="0"/>
              </a:rPr>
              <a:t>’ </a:t>
            </a:r>
            <a:endParaRPr lang="ko-KR" altLang="en-US" sz="1300" dirty="0">
              <a:latin typeface="+mn-ea"/>
            </a:endParaRPr>
          </a:p>
          <a:p>
            <a:pPr marL="360000" lvl="0" latinLnBrk="0">
              <a:lnSpc>
                <a:spcPct val="130000"/>
              </a:lnSpc>
            </a:pPr>
            <a:r>
              <a:rPr lang="en-US" altLang="ko-KR" sz="1300" dirty="0">
                <a:latin typeface="+mn-ea"/>
                <a:cs typeface="Times New Roman" panose="02020603050405020304" pitchFamily="18" charset="0"/>
              </a:rPr>
              <a:t>.</a:t>
            </a:r>
            <a:r>
              <a:rPr lang="ko-KR" altLang="en-US" sz="1300" dirty="0">
                <a:latin typeface="+mn-ea"/>
                <a:cs typeface="Times New Roman" panose="02020603050405020304" pitchFamily="18" charset="0"/>
              </a:rPr>
              <a:t> 출시 한달 만에 </a:t>
            </a:r>
            <a:r>
              <a:rPr lang="en-US" altLang="ko-KR" sz="13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ko-KR" altLang="en-US" sz="1300" dirty="0">
                <a:latin typeface="+mn-ea"/>
                <a:cs typeface="Times New Roman" panose="02020603050405020304" pitchFamily="18" charset="0"/>
              </a:rPr>
              <a:t>만식 판매</a:t>
            </a:r>
            <a:r>
              <a:rPr lang="en-US" altLang="ko-KR" sz="13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ko-KR" altLang="en-US" sz="1300" dirty="0">
                <a:latin typeface="+mn-ea"/>
                <a:cs typeface="Times New Roman" panose="02020603050405020304" pitchFamily="18" charset="0"/>
              </a:rPr>
              <a:t>현대백화점</a:t>
            </a:r>
            <a:r>
              <a:rPr lang="en-US" altLang="ko-KR" sz="13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ko-KR" altLang="en-US" sz="1300" dirty="0" err="1">
                <a:latin typeface="+mn-ea"/>
                <a:cs typeface="Times New Roman" panose="02020603050405020304" pitchFamily="18" charset="0"/>
              </a:rPr>
              <a:t>롯데백화점</a:t>
            </a:r>
            <a:r>
              <a:rPr lang="ko-KR" altLang="en-US" sz="1300" dirty="0">
                <a:latin typeface="+mn-ea"/>
                <a:cs typeface="Times New Roman" panose="02020603050405020304" pitchFamily="18" charset="0"/>
              </a:rPr>
              <a:t> 등 오프라인 팝업 스토어 운영으로 저변 확대</a:t>
            </a:r>
            <a:endParaRPr kumimoji="0" lang="en-US" altLang="ko-KR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680484" y="3808842"/>
            <a:ext cx="10955507" cy="29131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13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○ </a:t>
            </a:r>
            <a:r>
              <a:rPr kumimoji="0" lang="en-US" altLang="ko-KR" sz="13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AA(Adobe Analytics) </a:t>
            </a:r>
            <a:r>
              <a:rPr kumimoji="0" lang="ko-KR" altLang="en-US" sz="13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활용으로 개인화 마케팅 기반 구축 </a:t>
            </a:r>
            <a:endParaRPr kumimoji="0" lang="ko-KR" altLang="en-US" sz="13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18000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-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홈페이지 방문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/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구매 고객의 행동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여정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패턴 등 실시간 분석 </a:t>
            </a:r>
            <a:endParaRPr kumimoji="0" lang="ko-KR" altLang="en-US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18000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-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고객 세부 </a:t>
            </a:r>
            <a:r>
              <a:rPr kumimoji="0" lang="ko-KR" altLang="en-US" sz="13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타겟별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</a:t>
            </a:r>
            <a:r>
              <a:rPr kumimoji="0" lang="ko-KR" altLang="en-US" sz="13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니즈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파악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이에 대응한 맞춤형 제안 시작</a:t>
            </a:r>
            <a:endParaRPr kumimoji="0" lang="en-US" altLang="ko-KR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marL="18000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ko-KR" altLang="en-US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13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○ 다양한 제휴로 고객에게 새로운 경험 및 혜택 제공</a:t>
            </a:r>
            <a:endParaRPr kumimoji="0" lang="ko-KR" altLang="en-US" sz="13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18000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-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숙박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면세 부분의 디지털 화폐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/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포인트 등 연계 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– </a:t>
            </a:r>
            <a:r>
              <a:rPr kumimoji="0" lang="ko-KR" altLang="en-US" sz="13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블록체인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기반 여행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·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여가 포인트 통합 플랫폼 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'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밀크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(</a:t>
            </a:r>
            <a:r>
              <a:rPr kumimoji="0" lang="en-US" altLang="ko-KR" sz="13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MiL.k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)'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와 제휴</a:t>
            </a:r>
            <a:endParaRPr kumimoji="0" lang="ko-KR" altLang="en-US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180000" marR="0" lvl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-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국내선 항공의 대중교통 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Concept :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지상 교통</a:t>
            </a:r>
            <a:r>
              <a:rPr lang="ko-KR" altLang="en-US" sz="1300" dirty="0">
                <a:latin typeface="+mn-ea"/>
                <a:cs typeface="Times New Roman" panose="02020603050405020304" pitchFamily="18" charset="0"/>
              </a:rPr>
              <a:t>과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</a:t>
            </a:r>
            <a:r>
              <a:rPr kumimoji="0" lang="ko-KR" altLang="en-US" sz="13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모빌리티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연계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(</a:t>
            </a:r>
            <a:r>
              <a:rPr kumimoji="0" lang="ko-KR" altLang="en-US" sz="13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티머니페이와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제휴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)</a:t>
            </a:r>
          </a:p>
          <a:p>
            <a:pPr marL="46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en-US" altLang="ko-KR" sz="1300" dirty="0">
              <a:latin typeface="+mn-ea"/>
            </a:endParaRPr>
          </a:p>
          <a:p>
            <a:pPr lvl="0" latinLnBrk="0">
              <a:lnSpc>
                <a:spcPct val="130000"/>
              </a:lnSpc>
            </a:pPr>
            <a:r>
              <a:rPr lang="ko-KR" altLang="en-US" sz="1300" dirty="0">
                <a:latin typeface="+mn-ea"/>
                <a:cs typeface="Times New Roman" panose="02020603050405020304" pitchFamily="18" charset="0"/>
              </a:rPr>
              <a:t>○ 고객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이해 및 </a:t>
            </a:r>
            <a:r>
              <a:rPr kumimoji="0" lang="ko-KR" altLang="en-US" sz="13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니즈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파악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</a:t>
            </a:r>
            <a:r>
              <a:rPr kumimoji="0" lang="en-US" altLang="ko-KR" sz="13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</a:t>
            </a:r>
            <a:r>
              <a:rPr kumimoji="0" lang="ko-KR" altLang="en-US" sz="13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참여 유도를 위한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마케팅 공모전</a:t>
            </a: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기내 음원 공모전 등 실시</a:t>
            </a:r>
            <a:endParaRPr kumimoji="0" lang="ko-KR" altLang="en-US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180000" marR="0" lvl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- 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항공 부문 재능 및 관심 보유한 </a:t>
            </a:r>
            <a:r>
              <a:rPr kumimoji="0" lang="ko-KR" altLang="en-US" sz="13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인재풀</a:t>
            </a:r>
            <a:r>
              <a:rPr kumimoji="0" lang="ko-KR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확보 및 아이디어 뱅크로 활용</a:t>
            </a:r>
            <a:endParaRPr kumimoji="0" lang="en-US" altLang="ko-KR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marL="180000" marR="0" lvl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ko-KR" altLang="en-US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96592" y="547995"/>
            <a:ext cx="452559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500" b="1" dirty="0">
                <a:latin typeface="+mn-ea"/>
                <a:cs typeface="Times New Roman" panose="02020603050405020304" pitchFamily="18" charset="0"/>
              </a:rPr>
              <a:t>■ 매출 증대 </a:t>
            </a:r>
            <a:r>
              <a:rPr lang="en-US" altLang="ko-KR" sz="1500" b="1" dirty="0">
                <a:latin typeface="+mn-ea"/>
                <a:cs typeface="Times New Roman" panose="02020603050405020304" pitchFamily="18" charset="0"/>
              </a:rPr>
              <a:t>- </a:t>
            </a:r>
            <a:r>
              <a:rPr lang="ko-KR" altLang="en-US" sz="1500" b="1" dirty="0">
                <a:latin typeface="+mn-ea"/>
                <a:cs typeface="Times New Roman" panose="02020603050405020304" pitchFamily="18" charset="0"/>
              </a:rPr>
              <a:t>신규 비즈니스 기회 및 </a:t>
            </a:r>
            <a:r>
              <a:rPr lang="ko-KR" altLang="en-US" sz="1500" b="1" dirty="0" err="1">
                <a:latin typeface="+mn-ea"/>
                <a:cs typeface="Times New Roman" panose="02020603050405020304" pitchFamily="18" charset="0"/>
              </a:rPr>
              <a:t>수익원</a:t>
            </a:r>
            <a:r>
              <a:rPr lang="ko-KR" altLang="en-US" sz="1500" b="1" dirty="0">
                <a:latin typeface="+mn-ea"/>
                <a:cs typeface="Times New Roman" panose="02020603050405020304" pitchFamily="18" charset="0"/>
              </a:rPr>
              <a:t> 개발</a:t>
            </a:r>
            <a:endParaRPr lang="ko-KR" altLang="en-US" sz="1500" dirty="0">
              <a:latin typeface="+mn-ea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70618" y="3499380"/>
            <a:ext cx="533671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500" b="1" dirty="0">
                <a:latin typeface="+mn-ea"/>
                <a:cs typeface="Times New Roman" panose="02020603050405020304" pitchFamily="18" charset="0"/>
              </a:rPr>
              <a:t>■ </a:t>
            </a:r>
            <a:r>
              <a:rPr lang="ko-KR" altLang="en-US" sz="1500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마케팅 대상 고객 확대 </a:t>
            </a:r>
            <a:r>
              <a:rPr lang="en-US" altLang="ko-KR" sz="1500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- </a:t>
            </a:r>
            <a:r>
              <a:rPr lang="ko-KR" altLang="en-US" sz="1500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고객 분석</a:t>
            </a:r>
            <a:r>
              <a:rPr lang="en-US" altLang="ko-KR" sz="1500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en-US" sz="1500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차별화된 혜택 강화</a:t>
            </a:r>
            <a:endParaRPr lang="ko-KR" altLang="en-US" sz="1500" dirty="0"/>
          </a:p>
        </p:txBody>
      </p:sp>
      <p:sp>
        <p:nvSpPr>
          <p:cNvPr id="10" name="실행 단추: 앞으로 또는 다음 9">
            <a:hlinkClick r:id="" action="ppaction://noaction" highlightClick="1"/>
          </p:cNvPr>
          <p:cNvSpPr/>
          <p:nvPr/>
        </p:nvSpPr>
        <p:spPr>
          <a:xfrm>
            <a:off x="11108347" y="4247908"/>
            <a:ext cx="370140" cy="279847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실행 단추: 앞으로 또는 다음 10">
            <a:hlinkClick r:id="" action="ppaction://noaction" highlightClick="1"/>
          </p:cNvPr>
          <p:cNvSpPr/>
          <p:nvPr/>
        </p:nvSpPr>
        <p:spPr>
          <a:xfrm>
            <a:off x="11108347" y="2549323"/>
            <a:ext cx="370140" cy="279847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실행 단추: 앞으로 또는 다음 11">
            <a:hlinkClick r:id="" action="ppaction://noaction" highlightClick="1"/>
          </p:cNvPr>
          <p:cNvSpPr/>
          <p:nvPr/>
        </p:nvSpPr>
        <p:spPr>
          <a:xfrm>
            <a:off x="11108347" y="5125470"/>
            <a:ext cx="370140" cy="279847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8387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0" y="-1"/>
            <a:ext cx="12192000" cy="505193"/>
          </a:xfrm>
          <a:prstGeom prst="rect">
            <a:avLst/>
          </a:prstGeom>
          <a:solidFill>
            <a:srgbClr val="BED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528E15-7AE3-9F4C-8E67-6DF29EF93480}"/>
              </a:ext>
            </a:extLst>
          </p:cNvPr>
          <p:cNvSpPr txBox="1"/>
          <p:nvPr/>
        </p:nvSpPr>
        <p:spPr>
          <a:xfrm>
            <a:off x="1" y="41096"/>
            <a:ext cx="4190162" cy="42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ko-KR" sz="2000" b="1" kern="100" dirty="0">
                <a:solidFill>
                  <a:schemeClr val="bg1"/>
                </a:solidFill>
                <a:latin typeface="맑은 고딕" panose="020B0503020000020004" pitchFamily="50" charset="-127"/>
                <a:cs typeface="Times New Roman" panose="02020603050405020304" pitchFamily="18" charset="0"/>
              </a:rPr>
              <a:t>2. </a:t>
            </a:r>
            <a:r>
              <a:rPr lang="ko-KR" altLang="en-US" sz="2000" b="1" kern="100" dirty="0" err="1">
                <a:solidFill>
                  <a:schemeClr val="bg1"/>
                </a:solidFill>
                <a:latin typeface="맑은 고딕" panose="020B0503020000020004" pitchFamily="50" charset="-127"/>
                <a:cs typeface="Times New Roman" panose="02020603050405020304" pitchFamily="18" charset="0"/>
              </a:rPr>
              <a:t>진에어</a:t>
            </a:r>
            <a:r>
              <a:rPr lang="en-US" altLang="ko-KR" sz="2000" kern="100" dirty="0">
                <a:solidFill>
                  <a:schemeClr val="bg1"/>
                </a:solidFill>
                <a:latin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ko-KR" altLang="ko-KR" sz="2000" b="1" kern="100" dirty="0">
                <a:solidFill>
                  <a:schemeClr val="bg1"/>
                </a:solidFill>
                <a:latin typeface="맑은 고딕" panose="020B0503020000020004" pitchFamily="50" charset="-127"/>
                <a:cs typeface="Times New Roman" panose="02020603050405020304" pitchFamily="18" charset="0"/>
              </a:rPr>
              <a:t>대응</a:t>
            </a:r>
            <a:endParaRPr lang="ko-KR" altLang="ko-KR" sz="2000" kern="100" dirty="0">
              <a:solidFill>
                <a:schemeClr val="bg1"/>
              </a:solidFill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552031" y="1083198"/>
            <a:ext cx="11087937" cy="36686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latinLnBrk="0">
              <a:lnSpc>
                <a:spcPct val="120000"/>
              </a:lnSpc>
            </a:pPr>
            <a:r>
              <a:rPr kumimoji="0" lang="ko-KR" altLang="en-US" sz="1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○ 여행 수요 선점 위한 기획 상품 출시 및 </a:t>
            </a:r>
            <a:r>
              <a:rPr kumimoji="0" lang="ko-KR" altLang="en-US" sz="1400" b="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선판매</a:t>
            </a:r>
            <a:r>
              <a:rPr kumimoji="0" lang="ko-KR" altLang="en-US" sz="1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진행 </a:t>
            </a:r>
            <a:r>
              <a:rPr lang="en-US" altLang="ko-KR" sz="1400" dirty="0">
                <a:latin typeface="+mn-ea"/>
                <a:cs typeface="Times New Roman" panose="02020603050405020304" pitchFamily="18" charset="0"/>
              </a:rPr>
              <a:t>- </a:t>
            </a:r>
            <a:r>
              <a:rPr lang="ko-KR" altLang="en-US" sz="1400" dirty="0">
                <a:latin typeface="+mn-ea"/>
                <a:cs typeface="Times New Roman" panose="02020603050405020304" pitchFamily="18" charset="0"/>
              </a:rPr>
              <a:t>여행에 대한 고객 기대감 지속 유지</a:t>
            </a:r>
            <a:endParaRPr kumimoji="0" lang="ko-KR" altLang="en-US" sz="14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18000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- </a:t>
            </a:r>
            <a:r>
              <a:rPr kumimoji="0" lang="ko-KR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관광청과 제휴 통해 테마 형식의 무착륙 관광 비행 운영 </a:t>
            </a:r>
            <a:r>
              <a:rPr kumimoji="0" lang="en-US" altLang="ko-K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: </a:t>
            </a:r>
            <a:r>
              <a:rPr kumimoji="0" lang="ko-KR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코타키나발루</a:t>
            </a:r>
            <a:r>
              <a:rPr kumimoji="0" lang="en-US" altLang="ko-K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kumimoji="0" lang="ko-KR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홍콩</a:t>
            </a:r>
            <a:r>
              <a:rPr kumimoji="0" lang="en-US" altLang="ko-K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kumimoji="0" lang="ko-KR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괌 </a:t>
            </a:r>
            <a:r>
              <a:rPr kumimoji="0" lang="ko-KR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관광청</a:t>
            </a:r>
            <a:r>
              <a:rPr kumimoji="0" lang="ko-KR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등과의 제휴 통한 프로모션 진행</a:t>
            </a:r>
            <a:endParaRPr kumimoji="0" lang="ko-KR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18000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- </a:t>
            </a:r>
            <a:r>
              <a:rPr kumimoji="0" lang="ko-KR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패키지 형태의 해외 항공권 선구매 프로모션으로 기존 항공권만 판매하는 행태 변화</a:t>
            </a:r>
            <a:endParaRPr kumimoji="0" lang="en-US" altLang="ko-K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marL="18000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rPr>
              <a:t>- </a:t>
            </a:r>
            <a:r>
              <a:rPr kumimoji="0" lang="ko-KR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rPr>
              <a:t>고객 호응도 제고 및 추후 국제선 탑승 유도를 위한 </a:t>
            </a:r>
            <a:r>
              <a:rPr kumimoji="0" lang="en-US" altLang="ko-K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rPr>
              <a:t>SNS </a:t>
            </a:r>
            <a:r>
              <a:rPr kumimoji="0" lang="ko-KR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rPr>
              <a:t>컨텐츠 확대</a:t>
            </a:r>
          </a:p>
          <a:p>
            <a:pPr marL="46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ko-KR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1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○ 차별화 서비스</a:t>
            </a:r>
            <a:r>
              <a:rPr kumimoji="0" lang="en-US" altLang="ko-KR" sz="1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/</a:t>
            </a:r>
            <a:r>
              <a:rPr kumimoji="0" lang="ko-KR" altLang="en-US" sz="1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상품 신규</a:t>
            </a:r>
            <a:endParaRPr kumimoji="0" lang="ko-KR" altLang="en-US" sz="14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18000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- </a:t>
            </a:r>
            <a:r>
              <a:rPr kumimoji="0" lang="ko-KR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항공 네트워크 확대 </a:t>
            </a:r>
            <a:r>
              <a:rPr kumimoji="0" lang="en-US" altLang="ko-K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:</a:t>
            </a:r>
            <a:r>
              <a:rPr kumimoji="0" lang="en-US" altLang="ko-KR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</a:t>
            </a:r>
            <a:r>
              <a:rPr kumimoji="0" lang="ko-KR" alt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국제선 </a:t>
            </a:r>
            <a:r>
              <a:rPr kumimoji="0" lang="ko-KR" altLang="en-US" sz="1400" b="0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타</a:t>
            </a:r>
            <a:r>
              <a:rPr kumimoji="0" lang="ko-KR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항공사와</a:t>
            </a:r>
            <a:r>
              <a:rPr kumimoji="0" lang="ko-KR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</a:t>
            </a:r>
            <a:r>
              <a:rPr kumimoji="0" lang="ko-KR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인터라인</a:t>
            </a:r>
            <a:r>
              <a:rPr kumimoji="0" lang="ko-KR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연계 운항</a:t>
            </a:r>
            <a:r>
              <a:rPr kumimoji="0" lang="en-US" altLang="ko-K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,</a:t>
            </a:r>
            <a:r>
              <a:rPr kumimoji="0" lang="ko-KR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 연결 탑승 수속 서비스 제공 확대</a:t>
            </a:r>
            <a:endParaRPr kumimoji="0" lang="ko-KR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  <a:p>
            <a:pPr marL="465750" marR="0" lvl="0" indent="-28575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en-US" altLang="ko-KR" sz="1400" dirty="0">
              <a:latin typeface="+mn-ea"/>
              <a:cs typeface="Times New Roman" panose="02020603050405020304" pitchFamily="18" charset="0"/>
            </a:endParaRPr>
          </a:p>
          <a:p>
            <a:pPr lvl="0" latinLnBrk="0">
              <a:lnSpc>
                <a:spcPct val="120000"/>
              </a:lnSpc>
            </a:pPr>
            <a:r>
              <a:rPr lang="en-US" altLang="ko-KR" sz="1400" dirty="0">
                <a:latin typeface="+mn-ea"/>
                <a:cs typeface="Times New Roman" panose="02020603050405020304" pitchFamily="18" charset="0"/>
              </a:rPr>
              <a:t>○ </a:t>
            </a:r>
            <a:r>
              <a:rPr lang="ko-KR" altLang="en-US" sz="1400" dirty="0">
                <a:latin typeface="+mn-ea"/>
                <a:cs typeface="Times New Roman" panose="02020603050405020304" pitchFamily="18" charset="0"/>
              </a:rPr>
              <a:t>고객 경험</a:t>
            </a:r>
            <a:r>
              <a:rPr lang="en-US" altLang="ko-KR" sz="14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ko-KR" altLang="en-US" sz="1400" dirty="0">
                <a:latin typeface="+mn-ea"/>
                <a:cs typeface="Times New Roman" panose="02020603050405020304" pitchFamily="18" charset="0"/>
              </a:rPr>
              <a:t>여정에 기반한 개인화 마케팅 집중</a:t>
            </a:r>
            <a:r>
              <a:rPr lang="en-US" altLang="ko-KR" sz="1400" dirty="0">
                <a:latin typeface="+mn-ea"/>
                <a:cs typeface="Times New Roman" panose="02020603050405020304" pitchFamily="18" charset="0"/>
              </a:rPr>
              <a:t>/</a:t>
            </a:r>
            <a:r>
              <a:rPr lang="ko-KR" altLang="en-US" sz="1400" dirty="0">
                <a:latin typeface="+mn-ea"/>
                <a:cs typeface="Times New Roman" panose="02020603050405020304" pitchFamily="18" charset="0"/>
              </a:rPr>
              <a:t>강화 </a:t>
            </a:r>
            <a:r>
              <a:rPr lang="en-US" altLang="ko-KR" sz="1400" dirty="0">
                <a:latin typeface="+mn-ea"/>
                <a:cs typeface="Times New Roman" panose="02020603050405020304" pitchFamily="18" charset="0"/>
              </a:rPr>
              <a:t>- </a:t>
            </a:r>
            <a:r>
              <a:rPr lang="ko-KR" altLang="en-US" sz="1400" dirty="0">
                <a:latin typeface="+mn-ea"/>
                <a:cs typeface="Times New Roman" panose="02020603050405020304" pitchFamily="18" charset="0"/>
              </a:rPr>
              <a:t>차별화된 고객 만족도 제공 및 수익성 제고</a:t>
            </a:r>
            <a:endParaRPr lang="en-US" altLang="ko-KR" sz="1400" dirty="0">
              <a:latin typeface="+mn-ea"/>
              <a:cs typeface="Times New Roman" panose="02020603050405020304" pitchFamily="18" charset="0"/>
            </a:endParaRPr>
          </a:p>
          <a:p>
            <a:pPr lvl="0" latinLnBrk="0">
              <a:lnSpc>
                <a:spcPct val="120000"/>
              </a:lnSpc>
            </a:pPr>
            <a:endParaRPr lang="ko-KR" altLang="en-US" sz="1400" dirty="0">
              <a:latin typeface="+mn-ea"/>
            </a:endParaRPr>
          </a:p>
          <a:p>
            <a:pPr lvl="0" latinLnBrk="0">
              <a:lnSpc>
                <a:spcPct val="120000"/>
              </a:lnSpc>
            </a:pPr>
            <a:r>
              <a:rPr lang="ko-KR" altLang="en-US" sz="1400" dirty="0">
                <a:latin typeface="+mn-ea"/>
                <a:cs typeface="Times New Roman" panose="02020603050405020304" pitchFamily="18" charset="0"/>
              </a:rPr>
              <a:t>○ 안전을 기반한 쾌적함</a:t>
            </a:r>
            <a:r>
              <a:rPr lang="en-US" altLang="ko-KR" sz="14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ko-KR" altLang="en-US" sz="1400" dirty="0">
                <a:latin typeface="+mn-ea"/>
                <a:cs typeface="Times New Roman" panose="02020603050405020304" pitchFamily="18" charset="0"/>
              </a:rPr>
              <a:t>즐거움을 제공하는 브랜드로 강력한 </a:t>
            </a:r>
            <a:r>
              <a:rPr lang="ko-KR" altLang="en-US" sz="1400" dirty="0" err="1">
                <a:latin typeface="+mn-ea"/>
                <a:cs typeface="Times New Roman" panose="02020603050405020304" pitchFamily="18" charset="0"/>
              </a:rPr>
              <a:t>진에어</a:t>
            </a:r>
            <a:r>
              <a:rPr lang="ko-KR" altLang="en-US" sz="1400" dirty="0">
                <a:latin typeface="+mn-ea"/>
                <a:cs typeface="Times New Roman" panose="02020603050405020304" pitchFamily="18" charset="0"/>
              </a:rPr>
              <a:t> 이미지 </a:t>
            </a:r>
            <a:r>
              <a:rPr lang="ko-KR" altLang="en-US" sz="1400" dirty="0" err="1">
                <a:latin typeface="+mn-ea"/>
                <a:cs typeface="Times New Roman" panose="02020603050405020304" pitchFamily="18" charset="0"/>
              </a:rPr>
              <a:t>소구</a:t>
            </a:r>
            <a:endParaRPr lang="en-US" altLang="ko-KR" sz="1400" dirty="0">
              <a:latin typeface="+mn-ea"/>
              <a:cs typeface="Times New Roman" panose="02020603050405020304" pitchFamily="18" charset="0"/>
            </a:endParaRPr>
          </a:p>
          <a:p>
            <a:pPr lvl="0" latinLnBrk="0">
              <a:lnSpc>
                <a:spcPct val="120000"/>
              </a:lnSpc>
            </a:pPr>
            <a:endParaRPr lang="ko-KR" altLang="en-US" sz="1400" dirty="0">
              <a:latin typeface="+mn-ea"/>
            </a:endParaRPr>
          </a:p>
          <a:p>
            <a:pPr lvl="0" latinLnBrk="0">
              <a:lnSpc>
                <a:spcPct val="120000"/>
              </a:lnSpc>
            </a:pPr>
            <a:r>
              <a:rPr lang="ko-KR" altLang="en-US" sz="1400" dirty="0">
                <a:latin typeface="+mn-ea"/>
                <a:cs typeface="Times New Roman" panose="02020603050405020304" pitchFamily="18" charset="0"/>
              </a:rPr>
              <a:t>○ </a:t>
            </a:r>
            <a:r>
              <a:rPr lang="ko-KR" altLang="en-US" sz="1400" dirty="0"/>
              <a:t>해외 지역 마케팅 역량 강화 </a:t>
            </a:r>
            <a:r>
              <a:rPr lang="en-US" altLang="ko-KR" sz="1400" dirty="0"/>
              <a:t>- </a:t>
            </a:r>
            <a:r>
              <a:rPr lang="ko-KR" altLang="en-US" sz="1400" dirty="0"/>
              <a:t>해외 고객 유치 확대</a:t>
            </a:r>
            <a:r>
              <a:rPr lang="en-US" altLang="ko-KR" sz="1400" dirty="0"/>
              <a:t>(LCC</a:t>
            </a:r>
            <a:r>
              <a:rPr lang="ko-KR" altLang="en-US" sz="1400" dirty="0"/>
              <a:t>의 한국 지역 판매 집중 현상 타개</a:t>
            </a:r>
            <a:r>
              <a:rPr lang="en-US" altLang="ko-KR" sz="1400" dirty="0"/>
              <a:t>)</a:t>
            </a:r>
            <a:r>
              <a:rPr lang="ko-KR" altLang="en-US" sz="1400" dirty="0"/>
              <a:t> </a:t>
            </a:r>
            <a:endParaRPr lang="ko-KR" altLang="en-US" sz="1400" dirty="0">
              <a:latin typeface="+mn-ea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69678" y="565151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600" b="1" dirty="0">
                <a:latin typeface="+mn-ea"/>
                <a:cs typeface="Times New Roman" panose="02020603050405020304" pitchFamily="18" charset="0"/>
              </a:rPr>
              <a:t>■  포스트 코로나 시대 준비 </a:t>
            </a:r>
            <a:r>
              <a:rPr lang="en-US" altLang="ko-KR" sz="1600" b="1" dirty="0">
                <a:latin typeface="+mn-ea"/>
                <a:cs typeface="Times New Roman" panose="02020603050405020304" pitchFamily="18" charset="0"/>
              </a:rPr>
              <a:t>- </a:t>
            </a:r>
            <a:r>
              <a:rPr lang="ko-KR" altLang="en-US" sz="1600" b="1" dirty="0">
                <a:latin typeface="+mn-ea"/>
                <a:cs typeface="Times New Roman" panose="02020603050405020304" pitchFamily="18" charset="0"/>
              </a:rPr>
              <a:t>여행 수요 및 고객 선점</a:t>
            </a:r>
            <a:endParaRPr lang="ko-KR" altLang="en-US" sz="1600" dirty="0">
              <a:latin typeface="+mn-ea"/>
            </a:endParaRPr>
          </a:p>
        </p:txBody>
      </p:sp>
      <p:sp>
        <p:nvSpPr>
          <p:cNvPr id="6" name="실행 단추: 앞으로 또는 다음 5">
            <a:hlinkClick r:id="" action="ppaction://noaction" highlightClick="1"/>
          </p:cNvPr>
          <p:cNvSpPr/>
          <p:nvPr/>
        </p:nvSpPr>
        <p:spPr>
          <a:xfrm>
            <a:off x="10967670" y="2073786"/>
            <a:ext cx="370140" cy="279847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1274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직사각형 35"/>
          <p:cNvSpPr/>
          <p:nvPr/>
        </p:nvSpPr>
        <p:spPr>
          <a:xfrm>
            <a:off x="0" y="-1"/>
            <a:ext cx="12192000" cy="505193"/>
          </a:xfrm>
          <a:prstGeom prst="rect">
            <a:avLst/>
          </a:prstGeom>
          <a:solidFill>
            <a:srgbClr val="BED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33725" y="3409950"/>
            <a:ext cx="5553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dirty="0"/>
              <a:t>끝</a:t>
            </a:r>
          </a:p>
        </p:txBody>
      </p:sp>
    </p:spTree>
    <p:extLst>
      <p:ext uri="{BB962C8B-B14F-4D97-AF65-F5344CB8AC3E}">
        <p14:creationId xmlns:p14="http://schemas.microsoft.com/office/powerpoint/2010/main" val="3500045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7288</TotalTime>
  <Words>950</Words>
  <Application>Microsoft Office PowerPoint</Application>
  <PresentationFormat>와이드스크린</PresentationFormat>
  <Paragraphs>206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1" baseType="lpstr">
      <vt:lpstr>맑은 고딕</vt:lpstr>
      <vt:lpstr>Arial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 JANGHOON</dc:creator>
  <cp:lastModifiedBy>강 현주</cp:lastModifiedBy>
  <cp:revision>193</cp:revision>
  <dcterms:created xsi:type="dcterms:W3CDTF">2021-12-15T06:04:51Z</dcterms:created>
  <dcterms:modified xsi:type="dcterms:W3CDTF">2022-02-17T06:13:11Z</dcterms:modified>
</cp:coreProperties>
</file>