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5" r:id="rId4"/>
  </p:sldIdLst>
  <p:sldSz cx="6858000" cy="9906000" type="A4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양식" id="{B0F9B724-CA17-41F2-923D-CC8A912B6A15}">
          <p14:sldIdLst>
            <p14:sldId id="262"/>
            <p14:sldId id="263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61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>
        <p:scale>
          <a:sx n="66" d="100"/>
          <a:sy n="66" d="100"/>
        </p:scale>
        <p:origin x="2357" y="38"/>
      </p:cViewPr>
      <p:guideLst>
        <p:guide orient="horz" pos="3120"/>
        <p:guide pos="2160"/>
        <p:guide orient="horz" pos="61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(대외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"/>
          <p:cNvGrpSpPr>
            <a:grpSpLocks/>
          </p:cNvGrpSpPr>
          <p:nvPr userDrawn="1"/>
        </p:nvGrpSpPr>
        <p:grpSpPr bwMode="auto">
          <a:xfrm>
            <a:off x="436563" y="742950"/>
            <a:ext cx="1147762" cy="568325"/>
            <a:chOff x="2018008" y="2232446"/>
            <a:chExt cx="1657772" cy="394116"/>
          </a:xfrm>
        </p:grpSpPr>
        <p:pic>
          <p:nvPicPr>
            <p:cNvPr id="5" name="그림 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008" y="2232446"/>
              <a:ext cx="1512000" cy="394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>
              <a:spLocks noChangeArrowheads="1"/>
            </p:cNvSpPr>
            <p:nvPr userDrawn="1"/>
          </p:nvSpPr>
          <p:spPr bwMode="auto">
            <a:xfrm>
              <a:off x="2098259" y="2439412"/>
              <a:ext cx="1577521" cy="10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  <a:defRPr/>
              </a:pPr>
              <a:r>
                <a:rPr kumimoji="0" lang="en-US" altLang="ko-KR" sz="415" i="1" dirty="0">
                  <a:solidFill>
                    <a:srgbClr val="B4B4B4"/>
                  </a:solidFill>
                  <a:latin typeface="현대하모니 B" pitchFamily="18" charset="-127"/>
                  <a:ea typeface="현대하모니 B" pitchFamily="18" charset="-127"/>
                </a:rPr>
                <a:t>Engineering the Future beyond Steel</a:t>
              </a:r>
              <a:endParaRPr kumimoji="0" lang="ko-KR" altLang="en-US" sz="415" i="1" dirty="0">
                <a:solidFill>
                  <a:srgbClr val="B4B4B4"/>
                </a:solidFill>
                <a:latin typeface="현대하모니 B" pitchFamily="18" charset="-127"/>
                <a:ea typeface="현대하모니 B" pitchFamily="18" charset="-127"/>
              </a:endParaRPr>
            </a:p>
          </p:txBody>
        </p:sp>
      </p:grpSp>
      <p:pic>
        <p:nvPicPr>
          <p:cNvPr id="7" name="Picture 2"/>
          <p:cNvPicPr preferRelativeResize="0"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809625"/>
            <a:ext cx="62388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 descr="대외비(한)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82550"/>
            <a:ext cx="5080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6"/>
          <p:cNvSpPr>
            <a:spLocks noGrp="1"/>
          </p:cNvSpPr>
          <p:nvPr>
            <p:ph type="title"/>
          </p:nvPr>
        </p:nvSpPr>
        <p:spPr>
          <a:xfrm>
            <a:off x="436800" y="3080792"/>
            <a:ext cx="6078301" cy="2288254"/>
          </a:xfrm>
          <a:prstGeom prst="rect">
            <a:avLst/>
          </a:prstGeom>
        </p:spPr>
        <p:txBody>
          <a:bodyPr anchor="ctr"/>
          <a:lstStyle>
            <a:lvl1pPr algn="l">
              <a:defRPr>
                <a:latin typeface="현대하모니 B" pitchFamily="18" charset="-127"/>
                <a:ea typeface="현대하모니 B" pitchFamily="18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12" name="텍스트 개체 틀 18"/>
          <p:cNvSpPr>
            <a:spLocks noGrp="1"/>
          </p:cNvSpPr>
          <p:nvPr>
            <p:ph type="body" sz="quarter" idx="10"/>
          </p:nvPr>
        </p:nvSpPr>
        <p:spPr>
          <a:xfrm>
            <a:off x="2132685" y="7761312"/>
            <a:ext cx="2592631" cy="83237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8">
                <a:latin typeface="현대하모니 M" pitchFamily="18" charset="-127"/>
                <a:ea typeface="현대하모니 M" pitchFamily="18" charset="-127"/>
              </a:defRPr>
            </a:lvl1pPr>
            <a:lvl2pPr>
              <a:defRPr sz="1108">
                <a:latin typeface="현대하모니 M" pitchFamily="18" charset="-127"/>
                <a:ea typeface="현대하모니 M" pitchFamily="18" charset="-127"/>
              </a:defRPr>
            </a:lvl2pPr>
            <a:lvl3pPr>
              <a:defRPr sz="1108">
                <a:latin typeface="현대하모니 M" pitchFamily="18" charset="-127"/>
                <a:ea typeface="현대하모니 M" pitchFamily="18" charset="-127"/>
              </a:defRPr>
            </a:lvl3pPr>
            <a:lvl4pPr>
              <a:defRPr sz="1108">
                <a:latin typeface="현대하모니 M" pitchFamily="18" charset="-127"/>
                <a:ea typeface="현대하모니 M" pitchFamily="18" charset="-127"/>
              </a:defRPr>
            </a:lvl4pPr>
            <a:lvl5pPr>
              <a:defRPr sz="1108">
                <a:latin typeface="현대하모니 M" pitchFamily="18" charset="-127"/>
                <a:ea typeface="현대하모니 M" pitchFamily="18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30494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속지(대외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"/>
          <p:cNvGrpSpPr>
            <a:grpSpLocks/>
          </p:cNvGrpSpPr>
          <p:nvPr userDrawn="1"/>
        </p:nvGrpSpPr>
        <p:grpSpPr bwMode="auto">
          <a:xfrm>
            <a:off x="5400675" y="501650"/>
            <a:ext cx="1147763" cy="571500"/>
            <a:chOff x="2018008" y="2232446"/>
            <a:chExt cx="1657772" cy="394116"/>
          </a:xfrm>
        </p:grpSpPr>
        <p:pic>
          <p:nvPicPr>
            <p:cNvPr id="5" name="그림 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008" y="2232446"/>
              <a:ext cx="1512000" cy="394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>
              <a:spLocks noChangeArrowheads="1"/>
            </p:cNvSpPr>
            <p:nvPr userDrawn="1"/>
          </p:nvSpPr>
          <p:spPr bwMode="auto">
            <a:xfrm>
              <a:off x="2095967" y="2438262"/>
              <a:ext cx="1579813" cy="10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  <a:defRPr/>
              </a:pPr>
              <a:r>
                <a:rPr kumimoji="0" lang="en-US" altLang="ko-KR" sz="415" i="1" dirty="0">
                  <a:solidFill>
                    <a:srgbClr val="B4B4B4"/>
                  </a:solidFill>
                  <a:latin typeface="현대하모니 B" pitchFamily="18" charset="-127"/>
                  <a:ea typeface="현대하모니 B" pitchFamily="18" charset="-127"/>
                </a:rPr>
                <a:t>Engineering the Future beyond Steel</a:t>
              </a:r>
              <a:endParaRPr kumimoji="0" lang="ko-KR" altLang="en-US" sz="415" i="1" dirty="0">
                <a:solidFill>
                  <a:srgbClr val="B4B4B4"/>
                </a:solidFill>
                <a:latin typeface="현대하모니 B" pitchFamily="18" charset="-127"/>
                <a:ea typeface="현대하모니 B" pitchFamily="18" charset="-127"/>
              </a:endParaRPr>
            </a:p>
          </p:txBody>
        </p:sp>
      </p:grpSp>
      <p:sp>
        <p:nvSpPr>
          <p:cNvPr id="7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0" y="1104900"/>
            <a:ext cx="6858000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8" name="Picture 6" descr="대외비(한)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82550"/>
            <a:ext cx="5080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25469" y="396699"/>
            <a:ext cx="5075389" cy="70787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1246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0995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287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9BCF50F2-CBEE-47AA-811F-DE3896A850EC}" type="datetimeFigureOut">
              <a:rPr kumimoji="1" lang="ko-KR" altLang="en-US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2021-05-31</a:t>
            </a:fld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ABBAF7A5-9552-4563-AB2D-82FBBE2247D8}" type="slidenum">
              <a:rPr kumimoji="1" lang="ko-KR" altLang="en-US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956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16CAF489-CD25-4C6F-AA03-81316A46D4DD}" type="datetimeFigureOut">
              <a:rPr kumimoji="1" lang="ko-KR" altLang="en-US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2021-05-31</a:t>
            </a:fld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418E5717-B38B-4942-B23F-AD61FBC0292D}" type="slidenum">
              <a:rPr kumimoji="1" lang="ko-KR" altLang="en-US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ko-KR" altLang="en-US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973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82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16520" algn="ctr" rtl="0" fontAlgn="base" latinLnBrk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33039" algn="ctr" rtl="0" fontAlgn="base" latinLnBrk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949559" algn="ctr" rtl="0" fontAlgn="base" latinLnBrk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266078" algn="ctr" rtl="0" fontAlgn="base" latinLnBrk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36538" indent="-23653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2763" indent="-1968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90575" indent="-1571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06488" indent="-1571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23988" indent="-1571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1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1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1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1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1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370619"/>
              </p:ext>
            </p:extLst>
          </p:nvPr>
        </p:nvGraphicFramePr>
        <p:xfrm>
          <a:off x="260350" y="200025"/>
          <a:ext cx="6372223" cy="9504200"/>
        </p:xfrm>
        <a:graphic>
          <a:graphicData uri="http://schemas.openxmlformats.org/drawingml/2006/table">
            <a:tbl>
              <a:tblPr firstRow="1" firstCol="1" bandRow="1"/>
              <a:tblGrid>
                <a:gridCol w="972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6002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총괄과제명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latinLnBrk="1">
                        <a:spcBef>
                          <a:spcPts val="200"/>
                        </a:spcBef>
                      </a:pPr>
                      <a:r>
                        <a:rPr lang="ko-KR" altLang="en-US" sz="1200" kern="1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탄소중립을 위한 </a:t>
                      </a:r>
                      <a:r>
                        <a:rPr lang="ko-KR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</a:t>
                      </a:r>
                      <a:r>
                        <a:rPr lang="ko-KR" altLang="en-US" sz="1200" kern="1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 기술 개발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024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세부과제명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633039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</a:t>
                      </a:r>
                      <a:r>
                        <a:rPr lang="ko-KR" altLang="en-US" sz="12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제조시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수소함량 최적화 기술 개발</a:t>
                      </a:r>
                      <a:endParaRPr lang="ko-KR" altLang="ko-KR" sz="12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00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633039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전기로 사용</a:t>
                      </a:r>
                      <a:r>
                        <a:rPr lang="ko-KR" altLang="en-US" sz="12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특성 평가 및 최적화 기술 개발</a:t>
                      </a:r>
                      <a:endParaRPr lang="ko-KR" altLang="ko-KR" sz="12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02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기술분류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대분류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금속재료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중분류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소분류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64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필요성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철강산업은 대표적인 에너지 다소비 업종으로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전체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ko-KR" sz="1100" kern="100" baseline="-250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산업배출량 중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30%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를 차지하고 있는 실정임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</a:t>
                      </a:r>
                      <a:r>
                        <a:rPr 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철강산업 탄소중립은 수소기반의 수소환원제철 기술 개발과 수소산업으로 제철공정의 전환 아래 가능함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</a:t>
                      </a:r>
                      <a:r>
                        <a:rPr 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수소환원제철 기술은 수소를 사용한 환원 공정을 통해 이산화탄소 배출량을 저감 시키는 공정기술을 의미하며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수소를 환원제로 활용하고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반응생성물로 물이 생성되며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이는 기존의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탄소계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방식과 달리 근원적 저감이 가능함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수소환원기반의 제철기술은 탄소중립 실현을 위한 혁신적 공정으로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수소환원제철은 환원철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(DRI-EAF)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기반의 공정으로 철광석의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환원 후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용해를 통해 활용하는 공정이라고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볼수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있음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4150" indent="-171450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Font typeface="Wingdings"/>
                        <a:buChar char="è"/>
                      </a:pP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탄소중립을 위해서는 직접환원철 제조 공정에 대한 이해가 필요하며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이를 활용한 수소환원철 제조 공정으로의 전환이 중요함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또한 환원철을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전기로에서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활용하기 위해서는 용해거동 및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맥석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조성의 최적화가 필요함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3" marR="0" marT="108007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64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연구목표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최종목표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제조를 위한 직접환원철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제조공정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세부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 </a:t>
                      </a:r>
                      <a:r>
                        <a:rPr lang="ko-KR" altLang="en-US" sz="1100" kern="100" baseline="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용융성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향상을 위한 수소환원철 제조 조건 최적화 기술 개발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</a:t>
                      </a: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개발내용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baseline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천연가스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기반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직접환원철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공정에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대한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공정 밸런스 최적화를 위한 수소취입 한계량 도출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실조업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데이터를 활용한 정확도 향상 및 수소환원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반영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고도화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baseline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직접환원철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제조시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수소함량 증대에 따른 환원특성 변화의 열역학적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검토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marR="0" lvl="0" indent="-168275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baseline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전기로용 최적 </a:t>
                      </a:r>
                      <a:r>
                        <a:rPr lang="en-US" altLang="ko-KR" sz="1100" kern="100" baseline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DRI</a:t>
                      </a:r>
                      <a:r>
                        <a:rPr lang="ko-KR" altLang="en-US" sz="1100" kern="100" baseline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생산을 위한 공정조건 제시 및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직접환원철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공정 </a:t>
                      </a:r>
                      <a:r>
                        <a:rPr lang="ko-KR" altLang="en-US" sz="1100" kern="100" baseline="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적용안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도출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2003" marR="0" marT="108007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지원기간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예산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주관부서</a:t>
                      </a:r>
                    </a:p>
                  </a:txBody>
                  <a:tcPr marL="54459" marR="54459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기간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2021.8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월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~2024.7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월 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(36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개월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just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예산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총 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ko-KR" altLang="en-US" sz="11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억원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주관 </a:t>
                      </a:r>
                      <a:r>
                        <a:rPr 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+mn-ea"/>
                          <a:cs typeface="Times New Roman" panose="02020603050405020304" pitchFamily="18" charset="0"/>
                        </a:rPr>
                        <a:t>수소기술기획팀</a:t>
                      </a:r>
                    </a:p>
                  </a:txBody>
                  <a:tcPr marL="72003" marR="0" marT="108007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18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583924"/>
              </p:ext>
            </p:extLst>
          </p:nvPr>
        </p:nvGraphicFramePr>
        <p:xfrm>
          <a:off x="260350" y="200025"/>
          <a:ext cx="6372223" cy="9504363"/>
        </p:xfrm>
        <a:graphic>
          <a:graphicData uri="http://schemas.openxmlformats.org/drawingml/2006/table">
            <a:tbl>
              <a:tblPr firstRow="1" firstCol="1" bandRow="1"/>
              <a:tblGrid>
                <a:gridCol w="972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600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총괄과제명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latinLnBrk="1">
                        <a:spcBef>
                          <a:spcPts val="200"/>
                        </a:spcBef>
                      </a:pPr>
                      <a:r>
                        <a:rPr lang="ko-KR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탄소중립을 위한 수소환원철 제조 기술 개발</a:t>
                      </a:r>
                      <a:endParaRPr lang="ko-KR" altLang="en-US" sz="12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0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세부과제명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633039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</a:t>
                      </a:r>
                      <a:r>
                        <a:rPr lang="ko-KR" altLang="en-US" sz="12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제조시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수소함량 최적화 기술 개발</a:t>
                      </a:r>
                      <a:endParaRPr lang="ko-KR" altLang="ko-KR" sz="12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00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기술분류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대분류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금속재료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중분류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소분류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0429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연구목표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최종목표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제조를 위한 직접환원철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제조공정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개발내용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천연가스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기반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직접환원철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공정에 대한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Heat 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and Mass balance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를 고려한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 공정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 모델의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정확도 및 </a:t>
                      </a:r>
                      <a:r>
                        <a:rPr lang="ko-KR" altLang="en-US" sz="11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예측능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검증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solidFill>
                            <a:prstClr val="black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환원로의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크기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온도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가스조건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광석 크기 등에 의한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환원율의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모델 반영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ko-KR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ko-KR" altLang="en-US" sz="1100" kern="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실조업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데이터를 활용한 정확도 향상 및 수소환원 반영 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시뮬레이터 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고도화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공정 밸런스 최적화를 위한 수소취입 한계량 도출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함량 증가에 따른 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Heat and Mass balance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검증</a:t>
                      </a:r>
                      <a:endParaRPr lang="en-US" altLang="ko-KR" sz="1100" kern="100" baseline="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balance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유지 조건하에서 최대 수소 취입 </a:t>
                      </a:r>
                      <a:r>
                        <a:rPr lang="ko-KR" altLang="en-US" sz="1100" kern="100" baseline="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가능량의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이론적 검토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4150" marR="0" lvl="0" indent="-17145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개발목표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 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2003" marR="0" marT="108004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002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지원기간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예산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just" defTabSz="633039" rtl="0" eaLnBrk="1" fontAlgn="auto" latinLnBrk="1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기간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2021.8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월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2023.2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월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(18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개월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예산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총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억 원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2003" marR="0" marT="108004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206801"/>
              </p:ext>
            </p:extLst>
          </p:nvPr>
        </p:nvGraphicFramePr>
        <p:xfrm>
          <a:off x="1376998" y="4736976"/>
          <a:ext cx="5148262" cy="1079957"/>
        </p:xfrm>
        <a:graphic>
          <a:graphicData uri="http://schemas.openxmlformats.org/drawingml/2006/table">
            <a:tbl>
              <a:tblPr firstRow="1" firstCol="1" bandRow="1"/>
              <a:tblGrid>
                <a:gridCol w="2880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00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320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00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000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6807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60145"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핵심 기술</a:t>
                      </a: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제품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성능지표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단위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달성</a:t>
                      </a:r>
                      <a:endParaRPr lang="en-US" alt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목표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국내최고수준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세계최고수준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보유국</a:t>
                      </a: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0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기업</a:t>
                      </a:r>
                      <a:r>
                        <a:rPr lang="ko-KR" altLang="en-US" sz="10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기관</a:t>
                      </a:r>
                      <a:r>
                        <a:rPr lang="ko-KR" sz="10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명</a:t>
                      </a: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990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직접환원철 제조 공정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시뮬레이터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개발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건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990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ko-KR" sz="10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조업조건에 따른 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품질 및 생산성 계산 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Tool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건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9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526487"/>
              </p:ext>
            </p:extLst>
          </p:nvPr>
        </p:nvGraphicFramePr>
        <p:xfrm>
          <a:off x="260350" y="200025"/>
          <a:ext cx="6372223" cy="9504363"/>
        </p:xfrm>
        <a:graphic>
          <a:graphicData uri="http://schemas.openxmlformats.org/drawingml/2006/table">
            <a:tbl>
              <a:tblPr firstRow="1" firstCol="1" bandRow="1"/>
              <a:tblGrid>
                <a:gridCol w="972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00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600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총괄과제명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latinLnBrk="1">
                        <a:spcBef>
                          <a:spcPts val="200"/>
                        </a:spcBef>
                      </a:pPr>
                      <a:r>
                        <a:rPr lang="ko-KR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탄소중립을 위한 수소환원철 제조 기술 개발</a:t>
                      </a:r>
                      <a:endParaRPr lang="ko-KR" altLang="en-US" sz="12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0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세부과제명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633039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세부</a:t>
                      </a:r>
                      <a:r>
                        <a:rPr lang="en-US" altLang="ko-KR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전기로 사용</a:t>
                      </a:r>
                      <a:r>
                        <a:rPr lang="ko-KR" altLang="en-US" sz="12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2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특성 평가 및 최적화 기술 개발</a:t>
                      </a:r>
                      <a:endParaRPr lang="ko-KR" altLang="ko-KR" sz="12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00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기술분류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대분류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금속재료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중분류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소분류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0429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연구목표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just" defTabSz="633039" rtl="0" eaLnBrk="1" fontAlgn="auto" latinLnBrk="1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최종목표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 </a:t>
                      </a:r>
                      <a:r>
                        <a:rPr lang="ko-KR" altLang="en-US" sz="1100" kern="100" baseline="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용융성</a:t>
                      </a:r>
                      <a:r>
                        <a:rPr lang="ko-KR" altLang="en-US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향상을 위한 수소환원철 제조 조건 최적화 기술 개발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ko-KR" sz="1100" kern="100" baseline="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633039" rtl="0" eaLnBrk="1" fontAlgn="auto" latinLnBrk="1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80975" indent="-168275" algn="l" latinLnBrk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개발내용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직접환원철 </a:t>
                      </a:r>
                      <a:r>
                        <a:rPr lang="ko-KR" altLang="en-US" sz="1100" kern="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제조시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수소함량 증대에 따른 환원특성 변화의 열역학적 검토</a:t>
                      </a:r>
                      <a:endParaRPr lang="en-US" altLang="ko-KR" sz="1100" kern="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</a:t>
                      </a:r>
                      <a:r>
                        <a:rPr lang="en-US" altLang="ko-KR" sz="1100" kern="100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환원가스 조성 변화에 따른 수소환원철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특성 연구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광석 종류에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따른 수소환원철 특성 측정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ko-KR" altLang="en-US" sz="1100" kern="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전기로용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최적 </a:t>
                      </a:r>
                      <a:r>
                        <a:rPr lang="en-US" altLang="ko-KR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DRI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생산을 위한 공정조건 제시 및 직접환원철</a:t>
                      </a:r>
                      <a:r>
                        <a:rPr lang="en-US" altLang="ko-KR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공정 </a:t>
                      </a:r>
                      <a:r>
                        <a:rPr lang="ko-KR" altLang="en-US" sz="1100" kern="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적용안</a:t>
                      </a:r>
                      <a:r>
                        <a:rPr lang="ko-KR" altLang="en-US" sz="1100" kern="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도출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침탄반응을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통한 수소환원철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용해성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향상 제조 조건 도출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용해 및 불순물 제어를 위한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최적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수소환원철 조건 제시</a:t>
                      </a:r>
                      <a:endParaRPr lang="en-US" altLang="ko-KR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12700" marR="0" lvl="0" indent="0" algn="l" defTabSz="633039" rtl="0" eaLnBrk="1" fontAlgn="auto" latinLnBrk="1" hangingPunct="1">
                        <a:lnSpc>
                          <a:spcPct val="12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- 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전기로 슬래그 성분을 고려한 수소환원철 제조용 광석 중 </a:t>
                      </a:r>
                      <a:r>
                        <a:rPr lang="ko-KR" altLang="en-US" sz="11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맥석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범위 최적화</a:t>
                      </a:r>
                      <a:endParaRPr lang="en-US" alt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633039" rtl="0" eaLnBrk="1" fontAlgn="auto" latinLnBrk="1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개발목표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</a:t>
                      </a:r>
                      <a:endParaRPr lang="ko-KR" altLang="en-US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2003" marR="0" marT="108004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002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지원기간</a:t>
                      </a:r>
                      <a:r>
                        <a:rPr lang="en-US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2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예산</a:t>
                      </a:r>
                    </a:p>
                  </a:txBody>
                  <a:tcPr marL="56161" marR="56161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just" defTabSz="633039" rtl="0" eaLnBrk="1" fontAlgn="auto" latinLnBrk="1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기간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2023.3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월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~2024.7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월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(18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개월</a:t>
                      </a:r>
                      <a:r>
                        <a:rPr lang="en-US" alt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○ 예산 </a:t>
                      </a:r>
                      <a:r>
                        <a:rPr 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ko-KR" altLang="en-US" sz="11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총 </a:t>
                      </a:r>
                      <a:r>
                        <a:rPr lang="en-US" altLang="ko-KR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ko-KR" altLang="en-US" sz="11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억 원</a:t>
                      </a:r>
                      <a:endParaRPr lang="ko-KR" sz="11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2003" marR="0" marT="108004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00080"/>
              </p:ext>
            </p:extLst>
          </p:nvPr>
        </p:nvGraphicFramePr>
        <p:xfrm>
          <a:off x="1361123" y="4304928"/>
          <a:ext cx="5148262" cy="1299527"/>
        </p:xfrm>
        <a:graphic>
          <a:graphicData uri="http://schemas.openxmlformats.org/drawingml/2006/table">
            <a:tbl>
              <a:tblPr firstRow="1" firstCol="1" bandRow="1"/>
              <a:tblGrid>
                <a:gridCol w="2880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00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320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00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000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6807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33367"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핵심 기술</a:t>
                      </a: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제품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성능지표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단위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달성</a:t>
                      </a:r>
                      <a:endParaRPr lang="en-US" alt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목표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국내최고수준</a:t>
                      </a: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세계최고수준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ko-KR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보유국</a:t>
                      </a: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sz="10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기업</a:t>
                      </a:r>
                      <a:r>
                        <a:rPr lang="ko-KR" altLang="en-US" sz="10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기관</a:t>
                      </a:r>
                      <a:r>
                        <a:rPr lang="ko-KR" sz="1000" kern="10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명</a:t>
                      </a: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0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환원가스 및 광석 종류에 따른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수소환원철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특성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평가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30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</a:t>
                      </a:r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전기로용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최적 수소환원철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제조 조건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도출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05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400" dirty="0" err="1" smtClean="0">
            <a:latin typeface="현대하모니 M" pitchFamily="18" charset="-127"/>
            <a:ea typeface="현대하모니 M" pitchFamily="18" charset="-127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</TotalTime>
  <Words>639</Words>
  <Application>Microsoft Office PowerPoint</Application>
  <PresentationFormat>A4 용지(210x297mm)</PresentationFormat>
  <Paragraphs>135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굴림</vt:lpstr>
      <vt:lpstr>맑은 고딕</vt:lpstr>
      <vt:lpstr>현대하모니 B</vt:lpstr>
      <vt:lpstr>현대하모니 M</vt:lpstr>
      <vt:lpstr>Arial</vt:lpstr>
      <vt:lpstr>Times New Roman</vt:lpstr>
      <vt:lpstr>Wingdings</vt:lpstr>
      <vt:lpstr>디자인 사용자 지정</vt:lpstr>
      <vt:lpstr>PowerPoint 프레젠테이션</vt:lpstr>
      <vt:lpstr>PowerPoint 프레젠테이션</vt:lpstr>
      <vt:lpstr>PowerPoint 프레젠테이션</vt:lpstr>
    </vt:vector>
  </TitlesOfParts>
  <Company>hds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이상현</dc:creator>
  <cp:lastModifiedBy>이상현</cp:lastModifiedBy>
  <cp:revision>40</cp:revision>
  <cp:lastPrinted>2021-05-31T07:49:08Z</cp:lastPrinted>
  <dcterms:created xsi:type="dcterms:W3CDTF">2021-01-12T01:25:47Z</dcterms:created>
  <dcterms:modified xsi:type="dcterms:W3CDTF">2021-05-31T08:03:14Z</dcterms:modified>
</cp:coreProperties>
</file>