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7" r:id="rId2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3144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38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3E952-7261-4037-AC5D-28C4F8177140}" type="datetimeFigureOut">
              <a:rPr lang="ko-KR" altLang="en-US" smtClean="0"/>
              <a:t>2017-11-21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A2BE8-3FD7-4B0E-B7B8-90176BC7D2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7683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45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148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fr.kr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3296" y="2101082"/>
            <a:ext cx="60960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100" dirty="0" smtClean="0">
                <a:latin typeface="+mn-ea"/>
              </a:rPr>
              <a:t>안녕하십니까</a:t>
            </a:r>
            <a:r>
              <a:rPr lang="en-US" altLang="ko-KR" sz="1100" dirty="0">
                <a:latin typeface="+mn-ea"/>
              </a:rPr>
              <a:t>? </a:t>
            </a:r>
            <a:endParaRPr lang="ko-KR" altLang="en-US" sz="11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100" dirty="0">
                <a:latin typeface="+mn-ea"/>
              </a:rPr>
              <a:t>한국 경제는 </a:t>
            </a:r>
            <a:r>
              <a:rPr lang="ko-KR" altLang="en-US" sz="1100" dirty="0" err="1">
                <a:latin typeface="+mn-ea"/>
              </a:rPr>
              <a:t>저출산</a:t>
            </a:r>
            <a:r>
              <a:rPr lang="en-US" altLang="ko-KR" sz="1100" dirty="0">
                <a:latin typeface="+mn-ea"/>
              </a:rPr>
              <a:t>·</a:t>
            </a:r>
            <a:r>
              <a:rPr lang="ko-KR" altLang="en-US" sz="1100" dirty="0">
                <a:latin typeface="+mn-ea"/>
              </a:rPr>
              <a:t>고령화</a:t>
            </a:r>
            <a:r>
              <a:rPr lang="en-US" altLang="ko-KR" sz="1100" dirty="0">
                <a:latin typeface="+mn-ea"/>
              </a:rPr>
              <a:t>·</a:t>
            </a:r>
            <a:r>
              <a:rPr lang="ko-KR" altLang="en-US" sz="1100" dirty="0">
                <a:latin typeface="+mn-ea"/>
              </a:rPr>
              <a:t>소득 양극화 등의 문제가 지속되고 있습니다</a:t>
            </a:r>
            <a:r>
              <a:rPr lang="en-US" altLang="ko-KR" sz="1100" dirty="0">
                <a:latin typeface="+mn-ea"/>
              </a:rPr>
              <a:t>. </a:t>
            </a:r>
            <a:r>
              <a:rPr lang="ko-KR" altLang="en-US" sz="1100" dirty="0">
                <a:latin typeface="+mn-ea"/>
              </a:rPr>
              <a:t>이러한 문제는 중</a:t>
            </a:r>
            <a:r>
              <a:rPr lang="en-US" altLang="ko-KR" sz="1100" dirty="0">
                <a:latin typeface="+mn-ea"/>
              </a:rPr>
              <a:t>·</a:t>
            </a:r>
            <a:r>
              <a:rPr lang="ko-KR" altLang="en-US" sz="1100" dirty="0">
                <a:latin typeface="+mn-ea"/>
              </a:rPr>
              <a:t>장기 경제 성장에도 부담으로 작용할 것으로 예상됩니다</a:t>
            </a:r>
            <a:r>
              <a:rPr lang="en-US" altLang="ko-KR" sz="1100" dirty="0">
                <a:latin typeface="+mn-ea"/>
              </a:rPr>
              <a:t>. </a:t>
            </a:r>
            <a:endParaRPr lang="ko-KR" altLang="en-US" sz="11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100" dirty="0">
                <a:latin typeface="+mn-ea"/>
              </a:rPr>
              <a:t>경제와 민생을 살리기 위한 재정의 역할은 갈수록 증대되고 있는 상황입니다</a:t>
            </a:r>
            <a:r>
              <a:rPr lang="en-US" altLang="ko-KR" sz="1100" dirty="0">
                <a:latin typeface="+mn-ea"/>
              </a:rPr>
              <a:t>. </a:t>
            </a:r>
            <a:r>
              <a:rPr lang="ko-KR" altLang="en-US" sz="1100" dirty="0">
                <a:latin typeface="+mn-ea"/>
              </a:rPr>
              <a:t>재정의 역할은 필요한 곳에 재정지원을 통해 민생 안정과 안정적 성장의 발판을 마련하는데 있습니다</a:t>
            </a:r>
            <a:r>
              <a:rPr lang="en-US" altLang="ko-KR" sz="1100" dirty="0">
                <a:latin typeface="+mn-ea"/>
              </a:rPr>
              <a:t>. </a:t>
            </a:r>
            <a:r>
              <a:rPr lang="ko-KR" altLang="en-US" sz="1100" dirty="0">
                <a:latin typeface="+mn-ea"/>
              </a:rPr>
              <a:t>세수 증가도 </a:t>
            </a:r>
            <a:r>
              <a:rPr lang="ko-KR" altLang="en-US" sz="1100" dirty="0" err="1">
                <a:latin typeface="+mn-ea"/>
              </a:rPr>
              <a:t>녹록치만은</a:t>
            </a:r>
            <a:r>
              <a:rPr lang="ko-KR" altLang="en-US" sz="1100" dirty="0">
                <a:latin typeface="+mn-ea"/>
              </a:rPr>
              <a:t> 않은 상황에서 </a:t>
            </a:r>
            <a:r>
              <a:rPr lang="ko-KR" altLang="en-US" sz="1100" dirty="0" err="1">
                <a:latin typeface="+mn-ea"/>
              </a:rPr>
              <a:t>저출산</a:t>
            </a:r>
            <a:r>
              <a:rPr lang="en-US" altLang="ko-KR" sz="1100" dirty="0">
                <a:latin typeface="+mn-ea"/>
              </a:rPr>
              <a:t>·</a:t>
            </a:r>
            <a:r>
              <a:rPr lang="ko-KR" altLang="en-US" sz="1100" dirty="0">
                <a:latin typeface="+mn-ea"/>
              </a:rPr>
              <a:t>고령화 현상으로 재정지출 확대가 예상되어 장기적으로는 재정 건전성에도 관심이 커지고 있습니다</a:t>
            </a:r>
            <a:r>
              <a:rPr lang="en-US" altLang="ko-KR" sz="1100" dirty="0">
                <a:latin typeface="+mn-ea"/>
              </a:rPr>
              <a:t>. </a:t>
            </a:r>
            <a:r>
              <a:rPr lang="ko-KR" altLang="en-US" sz="1100" dirty="0">
                <a:latin typeface="+mn-ea"/>
              </a:rPr>
              <a:t>이에 주요국의 효율적 재정운용을 통한 재정 개혁 사례를 살펴보고</a:t>
            </a:r>
            <a:r>
              <a:rPr lang="en-US" altLang="ko-KR" sz="1100" dirty="0">
                <a:latin typeface="+mn-ea"/>
              </a:rPr>
              <a:t>, </a:t>
            </a:r>
            <a:r>
              <a:rPr lang="ko-KR" altLang="en-US" sz="1100" dirty="0">
                <a:latin typeface="+mn-ea"/>
              </a:rPr>
              <a:t>국민의 삶의 질을 높이기 위한 재정의 역할과 방향에 대해 고민해야 할 </a:t>
            </a:r>
            <a:r>
              <a:rPr lang="ko-KR" altLang="en-US" sz="1100" dirty="0" smtClean="0">
                <a:latin typeface="+mn-ea"/>
              </a:rPr>
              <a:t>시점입니다</a:t>
            </a:r>
            <a:r>
              <a:rPr lang="en-US" altLang="ko-KR" sz="1100" dirty="0">
                <a:latin typeface="+mn-ea"/>
              </a:rPr>
              <a:t>.</a:t>
            </a:r>
            <a:r>
              <a:rPr lang="en-US" altLang="ko-KR" sz="1100" dirty="0" smtClean="0">
                <a:latin typeface="+mn-ea"/>
              </a:rPr>
              <a:t> </a:t>
            </a:r>
            <a:endParaRPr lang="ko-KR" altLang="en-US" sz="11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100" dirty="0">
                <a:latin typeface="+mn-ea"/>
              </a:rPr>
              <a:t>국내</a:t>
            </a:r>
            <a:r>
              <a:rPr lang="en-US" altLang="ko-KR" sz="1100" dirty="0">
                <a:latin typeface="+mn-ea"/>
              </a:rPr>
              <a:t>·</a:t>
            </a:r>
            <a:r>
              <a:rPr lang="ko-KR" altLang="en-US" sz="1100" dirty="0">
                <a:latin typeface="+mn-ea"/>
              </a:rPr>
              <a:t>외 재정 분야 전문가와 함께 지혜를 모아 </a:t>
            </a:r>
            <a:r>
              <a:rPr lang="ko-KR" altLang="en-US" sz="1100" dirty="0" err="1">
                <a:latin typeface="+mn-ea"/>
              </a:rPr>
              <a:t>그동안</a:t>
            </a:r>
            <a:r>
              <a:rPr lang="ko-KR" altLang="en-US" sz="1100" dirty="0">
                <a:latin typeface="+mn-ea"/>
              </a:rPr>
              <a:t> 재정개혁 성과와 한계를 점검하고</a:t>
            </a:r>
            <a:r>
              <a:rPr lang="en-US" altLang="ko-KR" sz="1100" dirty="0">
                <a:latin typeface="+mn-ea"/>
              </a:rPr>
              <a:t>, </a:t>
            </a:r>
            <a:r>
              <a:rPr lang="ko-KR" altLang="en-US" sz="1100" dirty="0">
                <a:latin typeface="+mn-ea"/>
              </a:rPr>
              <a:t>국민의 삶의 질 향상에 기여할 수 있는 재정혁신 향후 과제를 도출하고자 「지속가능 사회와 재정운용 패러다임의 전환」이라는 주제로 재정혁신 국제 </a:t>
            </a:r>
            <a:r>
              <a:rPr lang="ko-KR" altLang="en-US" sz="1100" dirty="0" err="1">
                <a:latin typeface="+mn-ea"/>
              </a:rPr>
              <a:t>컨퍼런스를</a:t>
            </a:r>
            <a:r>
              <a:rPr lang="ko-KR" altLang="en-US" sz="1100" dirty="0">
                <a:latin typeface="+mn-ea"/>
              </a:rPr>
              <a:t> 준비하였습니다</a:t>
            </a:r>
            <a:r>
              <a:rPr lang="en-US" altLang="ko-KR" sz="1100" dirty="0">
                <a:latin typeface="+mn-ea"/>
              </a:rPr>
              <a:t>. </a:t>
            </a:r>
            <a:endParaRPr lang="ko-KR" altLang="en-US" sz="11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100" dirty="0">
                <a:latin typeface="+mn-ea"/>
              </a:rPr>
              <a:t>바쁘시더라도 부디 참석하시어 재정혁신을 위해 고견을 나누어 주시기 바랍니다</a:t>
            </a:r>
            <a:r>
              <a:rPr lang="en-US" altLang="ko-KR" sz="1100" dirty="0">
                <a:latin typeface="+mn-ea"/>
              </a:rPr>
              <a:t>. </a:t>
            </a:r>
            <a:endParaRPr lang="ko-KR" altLang="en-US" sz="1100" dirty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100" dirty="0">
                <a:latin typeface="+mn-ea"/>
              </a:rPr>
              <a:t>감사합니다</a:t>
            </a:r>
            <a:r>
              <a:rPr lang="en-US" altLang="ko-KR" sz="1100" dirty="0" smtClean="0">
                <a:latin typeface="+mn-ea"/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ko-KR" altLang="en-US" sz="1100" dirty="0">
              <a:latin typeface="+mn-ea"/>
            </a:endParaRPr>
          </a:p>
          <a:p>
            <a:pPr algn="r" fontAlgn="base" latinLnBrk="0">
              <a:lnSpc>
                <a:spcPct val="150000"/>
              </a:lnSpc>
            </a:pPr>
            <a:r>
              <a:rPr lang="ko-KR" altLang="en-US" sz="1100" dirty="0">
                <a:latin typeface="+mn-ea"/>
              </a:rPr>
              <a:t>한국재정정보원장</a:t>
            </a:r>
          </a:p>
          <a:p>
            <a:pPr algn="r" fontAlgn="base" latinLnBrk="0">
              <a:lnSpc>
                <a:spcPct val="150000"/>
              </a:lnSpc>
            </a:pPr>
            <a:r>
              <a:rPr lang="ko-KR" altLang="en-US" sz="1100" dirty="0">
                <a:latin typeface="+mn-ea"/>
              </a:rPr>
              <a:t>이 원 식</a:t>
            </a:r>
          </a:p>
          <a:p>
            <a:pPr>
              <a:lnSpc>
                <a:spcPct val="150000"/>
              </a:lnSpc>
            </a:pPr>
            <a:endParaRPr lang="ko-KR" altLang="en-US" sz="1100" dirty="0">
              <a:latin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496" y="1727197"/>
            <a:ext cx="6096000" cy="37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smtClean="0">
                <a:latin typeface="+mn-ea"/>
              </a:rPr>
              <a:t>모시는 글</a:t>
            </a:r>
            <a:endParaRPr lang="ko-KR" altLang="en-US" sz="1400" b="1" dirty="0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3296" y="7233914"/>
            <a:ext cx="6096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100" dirty="0" smtClean="0">
                <a:latin typeface="+mn-ea"/>
                <a:hlinkClick r:id="rId2"/>
              </a:rPr>
              <a:t>www.icfr.kr</a:t>
            </a:r>
            <a:endParaRPr lang="en-US" altLang="ko-KR" sz="1100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100" dirty="0" smtClean="0">
                <a:latin typeface="+mn-ea"/>
              </a:rPr>
              <a:t>*</a:t>
            </a:r>
            <a:r>
              <a:rPr lang="ko-KR" altLang="en-US" sz="1100" dirty="0" smtClean="0">
                <a:latin typeface="+mn-ea"/>
              </a:rPr>
              <a:t>사전등록 마감</a:t>
            </a:r>
            <a:r>
              <a:rPr lang="en-US" altLang="ko-KR" sz="1100" dirty="0" smtClean="0">
                <a:latin typeface="+mn-ea"/>
              </a:rPr>
              <a:t>: 12</a:t>
            </a:r>
            <a:r>
              <a:rPr lang="ko-KR" altLang="en-US" sz="1100" dirty="0" smtClean="0">
                <a:latin typeface="+mn-ea"/>
              </a:rPr>
              <a:t>월 </a:t>
            </a:r>
            <a:r>
              <a:rPr lang="en-US" altLang="ko-KR" sz="1100" dirty="0" smtClean="0">
                <a:latin typeface="+mn-ea"/>
              </a:rPr>
              <a:t>9</a:t>
            </a:r>
            <a:r>
              <a:rPr lang="ko-KR" altLang="en-US" sz="1100" dirty="0" smtClean="0">
                <a:latin typeface="+mn-ea"/>
              </a:rPr>
              <a:t>일 토요일까지</a:t>
            </a:r>
            <a:endParaRPr lang="ko-KR" altLang="en-US" sz="1100" dirty="0"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8496" y="6860029"/>
            <a:ext cx="6096000" cy="37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b="1" dirty="0" err="1" smtClean="0">
                <a:latin typeface="+mn-ea"/>
              </a:rPr>
              <a:t>컨퍼런스</a:t>
            </a:r>
            <a:r>
              <a:rPr lang="ko-KR" altLang="en-US" sz="1400" b="1" dirty="0" smtClean="0">
                <a:latin typeface="+mn-ea"/>
              </a:rPr>
              <a:t> 공식 웹사이트</a:t>
            </a:r>
            <a:endParaRPr lang="ko-KR" altLang="en-US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1527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165</Words>
  <Application>Microsoft Office PowerPoint</Application>
  <PresentationFormat>A4 용지(210x297mm)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황혜빈</dc:creator>
  <cp:lastModifiedBy>황혜빈</cp:lastModifiedBy>
  <cp:revision>3</cp:revision>
  <dcterms:created xsi:type="dcterms:W3CDTF">2017-11-21T04:58:39Z</dcterms:created>
  <dcterms:modified xsi:type="dcterms:W3CDTF">2017-11-21T05:24:42Z</dcterms:modified>
</cp:coreProperties>
</file>