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71" r:id="rId9"/>
    <p:sldId id="265" r:id="rId10"/>
    <p:sldId id="266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90" r:id="rId31"/>
    <p:sldId id="291" r:id="rId32"/>
    <p:sldId id="293" r:id="rId33"/>
    <p:sldId id="294" r:id="rId34"/>
    <p:sldId id="295" r:id="rId3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76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C249-E7B3-4E21-B00F-C92A52DDFB03}" type="datetimeFigureOut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698D1-AE51-4A9E-9422-2C21E51ACC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E1A804-85D8-4EAF-8EA4-76420D972C32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3659F2-B107-45F1-B981-E31B8ACAB2D0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F2708-8AFE-4C4C-B373-7A46F77EEA33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EFC39-E27E-4218-ACB4-37B61E289DCE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8CDC99-E20E-4F83-B284-D556811435B0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EAB6F3-AC1D-41A4-8AE0-46AB5713D292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1CBB8-F9D1-42EF-BEEC-CA5412FD9B99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4662F6-929C-42E8-9B17-59040CB4D7E9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3E9D5-E742-47E9-8CE9-580FD6FE754F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DBAF53D-02DB-4D5A-B254-F6F6984D1C91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55B8C6-BAE2-4B82-B336-1DA54AE0B39E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757B14-D9D2-4272-AD9B-B09B4751CCFC}" type="datetime1">
              <a:rPr lang="ko-KR" altLang="en-US" smtClean="0"/>
              <a:pPr/>
              <a:t>2015-03-18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altLang="ko-KR" smtClean="0"/>
              <a:t>2014-3-25</a:t>
            </a:r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E69F945-8F80-4105-8AE9-086458FB6D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____3.xls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Excel_97-2003_____6.xls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 lang="en-US" altLang="en-US"/>
            </a:pPr>
            <a:r>
              <a:rPr lang="ko-KR" altLang="en-US" sz="3200" dirty="0" smtClean="0"/>
              <a:t>우울한</a:t>
            </a:r>
            <a:r>
              <a:rPr lang="en-US" altLang="en-US" sz="3200" dirty="0" smtClean="0"/>
              <a:t> </a:t>
            </a:r>
            <a:r>
              <a:rPr lang="ko-KR" altLang="en-US" sz="3200" dirty="0" smtClean="0"/>
              <a:t>과학의 귀환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: </a:t>
            </a:r>
            <a:r>
              <a:rPr lang="ko-KR" altLang="en-US" sz="3200" dirty="0" smtClean="0"/>
              <a:t>분배와 성장이론의 역사</a:t>
            </a:r>
            <a:endParaRPr lang="en-US" altLang="en-US" sz="3200" dirty="0"/>
          </a:p>
        </p:txBody>
      </p:sp>
      <p:sp>
        <p:nvSpPr>
          <p:cNvPr id="5" name="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 lang="en-US" altLang="en-US"/>
            </a:pPr>
            <a:r>
              <a:rPr lang="en-US" altLang="en-US" dirty="0" err="1" smtClean="0"/>
              <a:t>류동민</a:t>
            </a:r>
            <a:endParaRPr lang="en-US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ko-KR" altLang="en-US" sz="4200" dirty="0" smtClean="0"/>
              <a:t>기술혁신의</a:t>
            </a:r>
            <a:r>
              <a:rPr lang="en-US" altLang="ko-KR" sz="4200" dirty="0" smtClean="0"/>
              <a:t> </a:t>
            </a:r>
            <a:r>
              <a:rPr lang="ko-KR" altLang="en-US" sz="4200" dirty="0" smtClean="0"/>
              <a:t>역할 </a:t>
            </a:r>
            <a:endParaRPr lang="en-US" altLang="ko-KR" sz="4200" dirty="0" smtClean="0"/>
          </a:p>
          <a:p>
            <a:endParaRPr lang="en-US" altLang="ko-KR" sz="4200" dirty="0" smtClean="0"/>
          </a:p>
          <a:p>
            <a:pPr>
              <a:buNone/>
            </a:pPr>
            <a:r>
              <a:rPr lang="en-US" altLang="ko-KR" sz="4200" dirty="0" smtClean="0"/>
              <a:t>   J.A. Schumpeter</a:t>
            </a:r>
          </a:p>
          <a:p>
            <a:pPr>
              <a:buNone/>
            </a:pPr>
            <a:r>
              <a:rPr lang="en-US" altLang="ko-KR" sz="4200" dirty="0" smtClean="0"/>
              <a:t>   …</a:t>
            </a:r>
            <a:r>
              <a:rPr lang="ko-KR" altLang="en-US" sz="4200" dirty="0" smtClean="0"/>
              <a:t>그러나</a:t>
            </a:r>
            <a:r>
              <a:rPr lang="en-US" altLang="ko-KR" sz="4200" dirty="0" smtClean="0"/>
              <a:t>, </a:t>
            </a:r>
            <a:r>
              <a:rPr lang="ko-KR" altLang="en-US" sz="4200" dirty="0" smtClean="0"/>
              <a:t>자본주의는 사회주의에 자리를 내 줄 것</a:t>
            </a:r>
            <a:r>
              <a:rPr lang="en-US" altLang="ko-KR" sz="4200" dirty="0" smtClean="0"/>
              <a:t>…</a:t>
            </a:r>
          </a:p>
          <a:p>
            <a:endParaRPr lang="en-US" altLang="ko-KR" sz="4200" dirty="0" smtClean="0"/>
          </a:p>
          <a:p>
            <a:r>
              <a:rPr lang="ko-KR" altLang="en-US" sz="4200" dirty="0" smtClean="0"/>
              <a:t>내생적 성장이론</a:t>
            </a:r>
            <a:endParaRPr lang="en-US" altLang="ko-KR" sz="4200" dirty="0" smtClean="0"/>
          </a:p>
          <a:p>
            <a:endParaRPr lang="en-US" altLang="ko-KR" sz="4200" dirty="0" smtClean="0"/>
          </a:p>
          <a:p>
            <a:r>
              <a:rPr lang="en-US" altLang="ko-KR" sz="4200" dirty="0" smtClean="0"/>
              <a:t> steady</a:t>
            </a:r>
            <a:r>
              <a:rPr lang="ko-KR" altLang="en-US" sz="4200" dirty="0" smtClean="0"/>
              <a:t> </a:t>
            </a:r>
            <a:r>
              <a:rPr lang="en-US" altLang="ko-KR" sz="4200" dirty="0" smtClean="0"/>
              <a:t>state</a:t>
            </a:r>
            <a:r>
              <a:rPr lang="ko-KR" altLang="en-US" sz="4200" dirty="0" smtClean="0"/>
              <a:t>의</a:t>
            </a:r>
            <a:r>
              <a:rPr lang="en-US" altLang="ko-KR" sz="4200" dirty="0" smtClean="0"/>
              <a:t> </a:t>
            </a:r>
            <a:r>
              <a:rPr lang="ko-KR" altLang="en-US" sz="4200" dirty="0" smtClean="0"/>
              <a:t>성장률 자체의 </a:t>
            </a:r>
            <a:r>
              <a:rPr lang="en-US" altLang="ko-KR" sz="4200" dirty="0" smtClean="0"/>
              <a:t>shift</a:t>
            </a:r>
            <a:r>
              <a:rPr lang="ko-KR" altLang="en-US" sz="4200" dirty="0" smtClean="0"/>
              <a:t>는 가능한가</a:t>
            </a:r>
            <a:r>
              <a:rPr lang="en-US" altLang="ko-KR" sz="4200" dirty="0" smtClean="0"/>
              <a:t>?</a:t>
            </a:r>
          </a:p>
          <a:p>
            <a:endParaRPr lang="en-US" altLang="ko-KR" sz="8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기술혁신의 가능성</a:t>
            </a:r>
            <a:endParaRPr lang="ko-KR" altLang="en-US" sz="28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ko-KR" sz="8000" dirty="0" err="1" smtClean="0"/>
              <a:t>Harrod-Domar</a:t>
            </a:r>
            <a:r>
              <a:rPr lang="en-US" altLang="ko-KR" sz="8000" dirty="0" smtClean="0"/>
              <a:t>, </a:t>
            </a:r>
            <a:r>
              <a:rPr lang="en-US" altLang="ko-KR" sz="8000" dirty="0" err="1" smtClean="0"/>
              <a:t>Sraffa</a:t>
            </a:r>
            <a:r>
              <a:rPr lang="en-US" altLang="ko-KR" sz="8000" dirty="0" smtClean="0"/>
              <a:t>, Robinson &amp; etc.</a:t>
            </a:r>
          </a:p>
          <a:p>
            <a:pPr>
              <a:buNone/>
            </a:pPr>
            <a:endParaRPr lang="en-US" altLang="ko-KR" sz="8000" dirty="0" smtClean="0"/>
          </a:p>
          <a:p>
            <a:pPr>
              <a:buNone/>
            </a:pPr>
            <a:r>
              <a:rPr lang="en-US" altLang="ko-KR" sz="8000" dirty="0" smtClean="0"/>
              <a:t>  - Keynes</a:t>
            </a:r>
            <a:r>
              <a:rPr lang="ko-KR" altLang="en-US" sz="8000" dirty="0" smtClean="0"/>
              <a:t>이론의 장기분석화</a:t>
            </a:r>
            <a:r>
              <a:rPr lang="en-US" altLang="ko-KR" sz="8000" dirty="0" smtClean="0"/>
              <a:t>?</a:t>
            </a:r>
          </a:p>
          <a:p>
            <a:pPr>
              <a:buNone/>
            </a:pPr>
            <a:endParaRPr lang="en-US" altLang="ko-KR" sz="8000" dirty="0" smtClean="0"/>
          </a:p>
          <a:p>
            <a:pPr>
              <a:buNone/>
            </a:pPr>
            <a:r>
              <a:rPr lang="en-US" altLang="ko-KR" sz="8000" dirty="0" smtClean="0"/>
              <a:t>  - </a:t>
            </a:r>
            <a:r>
              <a:rPr lang="ko-KR" altLang="en-US" sz="8000" dirty="0" smtClean="0"/>
              <a:t>기술진보의 유형</a:t>
            </a:r>
            <a:r>
              <a:rPr lang="en-US" altLang="ko-KR" sz="8000" dirty="0" smtClean="0"/>
              <a:t>: </a:t>
            </a:r>
            <a:r>
              <a:rPr lang="en-US" altLang="ko-KR" sz="8000" dirty="0" err="1" smtClean="0"/>
              <a:t>Harrod</a:t>
            </a:r>
            <a:r>
              <a:rPr lang="en-US" altLang="ko-KR" sz="8000" dirty="0" smtClean="0"/>
              <a:t>-neutral, </a:t>
            </a:r>
            <a:r>
              <a:rPr lang="en-US" altLang="ko-KR" sz="8000" dirty="0" err="1" smtClean="0"/>
              <a:t>Sraffa</a:t>
            </a:r>
            <a:r>
              <a:rPr lang="ko-KR" altLang="en-US" sz="8000" dirty="0" smtClean="0"/>
              <a:t>조차도</a:t>
            </a:r>
            <a:r>
              <a:rPr lang="en-US" altLang="ko-KR" sz="8000" dirty="0" smtClean="0"/>
              <a:t>…</a:t>
            </a:r>
          </a:p>
          <a:p>
            <a:endParaRPr lang="en-US" altLang="ko-KR" sz="8000" dirty="0" smtClean="0"/>
          </a:p>
          <a:p>
            <a:r>
              <a:rPr lang="en-US" altLang="ko-KR" sz="8000" dirty="0" err="1" smtClean="0"/>
              <a:t>Piketty</a:t>
            </a:r>
            <a:r>
              <a:rPr lang="ko-KR" altLang="en-US" sz="8000" dirty="0" smtClean="0"/>
              <a:t>가 </a:t>
            </a:r>
            <a:r>
              <a:rPr lang="en-US" altLang="ko-KR" sz="8000" dirty="0" smtClean="0"/>
              <a:t>“return of dismal science”</a:t>
            </a:r>
            <a:r>
              <a:rPr lang="ko-KR" altLang="en-US" sz="8000" dirty="0" smtClean="0"/>
              <a:t>인 이유는</a:t>
            </a:r>
            <a:r>
              <a:rPr lang="en-US" altLang="ko-KR" sz="8000" dirty="0" smtClean="0"/>
              <a:t>?</a:t>
            </a:r>
          </a:p>
          <a:p>
            <a:endParaRPr lang="en-US" altLang="ko-KR" sz="8000" dirty="0" smtClean="0"/>
          </a:p>
          <a:p>
            <a:pPr>
              <a:buNone/>
            </a:pPr>
            <a:r>
              <a:rPr lang="en-US" altLang="ko-KR" sz="8000" dirty="0" smtClean="0"/>
              <a:t>   - r-g&gt;0 (“</a:t>
            </a:r>
            <a:r>
              <a:rPr lang="ko-KR" altLang="en-US" sz="8000" dirty="0" smtClean="0"/>
              <a:t>자본주의의 중심 모순</a:t>
            </a:r>
            <a:r>
              <a:rPr lang="en-US" altLang="ko-KR" sz="8000" dirty="0" smtClean="0"/>
              <a:t>”)</a:t>
            </a:r>
          </a:p>
          <a:p>
            <a:pPr>
              <a:buNone/>
            </a:pPr>
            <a:r>
              <a:rPr lang="en-US" altLang="ko-KR" sz="8000" dirty="0" smtClean="0"/>
              <a:t>   - r</a:t>
            </a:r>
            <a:r>
              <a:rPr lang="ko-KR" altLang="en-US" sz="8000" dirty="0" smtClean="0"/>
              <a:t>은 하락하지 않고 일정 수준으로 유지되는 메커니즘이 존재한다고 봄  </a:t>
            </a:r>
            <a:r>
              <a:rPr lang="en-US" altLang="ko-KR" sz="8000" dirty="0" smtClean="0"/>
              <a:t>(cf. TRPF</a:t>
            </a:r>
            <a:r>
              <a:rPr lang="ko-KR" altLang="en-US" sz="8000" dirty="0" smtClean="0"/>
              <a:t>의 상쇄요인들</a:t>
            </a:r>
            <a:r>
              <a:rPr lang="en-US" altLang="ko-KR" sz="8000" dirty="0" smtClean="0"/>
              <a:t>. </a:t>
            </a:r>
            <a:r>
              <a:rPr lang="en-US" altLang="ko-KR" sz="8000" dirty="0" err="1" smtClean="0"/>
              <a:t>Okishio</a:t>
            </a:r>
            <a:r>
              <a:rPr lang="ko-KR" altLang="en-US" sz="8000" dirty="0" smtClean="0"/>
              <a:t>정리</a:t>
            </a:r>
            <a:r>
              <a:rPr lang="en-US" altLang="ko-KR" sz="8000" dirty="0" smtClean="0"/>
              <a:t>)</a:t>
            </a:r>
          </a:p>
          <a:p>
            <a:pPr>
              <a:buNone/>
            </a:pPr>
            <a:r>
              <a:rPr lang="en-US" altLang="ko-KR" sz="8000" dirty="0" smtClean="0"/>
              <a:t>   - g(</a:t>
            </a:r>
            <a:r>
              <a:rPr lang="ko-KR" altLang="en-US" sz="8000" dirty="0" smtClean="0"/>
              <a:t>교육투자 등</a:t>
            </a:r>
            <a:r>
              <a:rPr lang="en-US" altLang="ko-KR" sz="8000" dirty="0" smtClean="0"/>
              <a:t>)</a:t>
            </a:r>
            <a:r>
              <a:rPr lang="ko-KR" altLang="en-US" sz="8000" dirty="0" smtClean="0"/>
              <a:t>의</a:t>
            </a:r>
            <a:r>
              <a:rPr lang="en-US" altLang="ko-KR" sz="8000" dirty="0" smtClean="0"/>
              <a:t> </a:t>
            </a:r>
            <a:r>
              <a:rPr lang="ko-KR" altLang="en-US" sz="8000" dirty="0" smtClean="0"/>
              <a:t>가능성에 대해서는 </a:t>
            </a:r>
            <a:r>
              <a:rPr lang="en-US" altLang="ko-KR" sz="8000" dirty="0" smtClean="0"/>
              <a:t>lip-service!</a:t>
            </a:r>
          </a:p>
          <a:p>
            <a:pPr>
              <a:buNone/>
            </a:pPr>
            <a:r>
              <a:rPr lang="en-US" altLang="ko-KR" sz="8000" dirty="0" smtClean="0"/>
              <a:t>   - </a:t>
            </a:r>
            <a:r>
              <a:rPr lang="ko-KR" altLang="en-US" sz="8000" dirty="0" smtClean="0"/>
              <a:t>자본논쟁에서는 미국 </a:t>
            </a:r>
            <a:r>
              <a:rPr lang="en-US" altLang="ko-KR" sz="8000" dirty="0" smtClean="0"/>
              <a:t>Cambridge</a:t>
            </a:r>
            <a:r>
              <a:rPr lang="ko-KR" altLang="en-US" sz="8000" dirty="0" smtClean="0"/>
              <a:t>측 입장</a:t>
            </a:r>
            <a:r>
              <a:rPr lang="en-US" altLang="ko-KR" sz="8000" dirty="0" smtClean="0"/>
              <a:t>. Steady state </a:t>
            </a:r>
            <a:r>
              <a:rPr lang="ko-KR" altLang="en-US" sz="8000" dirty="0" smtClean="0"/>
              <a:t>승인</a:t>
            </a:r>
            <a:endParaRPr lang="en-US" altLang="ko-KR" sz="8000" dirty="0" smtClean="0"/>
          </a:p>
          <a:p>
            <a:pPr>
              <a:buNone/>
            </a:pPr>
            <a:r>
              <a:rPr lang="en-US" altLang="ko-KR" sz="8000" dirty="0" smtClean="0"/>
              <a:t>   - </a:t>
            </a:r>
            <a:r>
              <a:rPr lang="ko-KR" altLang="en-US" sz="8000" dirty="0" smtClean="0"/>
              <a:t>그러나</a:t>
            </a:r>
            <a:r>
              <a:rPr lang="en-US" altLang="ko-KR" sz="8000" dirty="0" smtClean="0"/>
              <a:t>…r-g</a:t>
            </a:r>
            <a:r>
              <a:rPr lang="ko-KR" altLang="en-US" sz="8000" dirty="0" smtClean="0"/>
              <a:t>의 확대는 분배의 불평등을 가져옴</a:t>
            </a:r>
            <a:r>
              <a:rPr lang="en-US" altLang="ko-KR" sz="8000" dirty="0" smtClean="0"/>
              <a:t>…patrimonial capitalism!!!   </a:t>
            </a:r>
          </a:p>
          <a:p>
            <a:endParaRPr lang="en-US" altLang="ko-KR" sz="8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분배와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성장의 문제</a:t>
            </a:r>
            <a:endParaRPr lang="ko-KR" altLang="en-US" sz="28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882547"/>
          </a:xfrm>
        </p:spPr>
        <p:txBody>
          <a:bodyPr>
            <a:normAutofit fontScale="25000" lnSpcReduction="20000"/>
          </a:bodyPr>
          <a:lstStyle/>
          <a:p>
            <a:endParaRPr lang="en-US" altLang="ko-KR" sz="8000" dirty="0" smtClean="0"/>
          </a:p>
          <a:p>
            <a:r>
              <a:rPr lang="en-US" altLang="ko-KR" sz="7200" dirty="0" smtClean="0"/>
              <a:t>“Let me make clear that </a:t>
            </a:r>
            <a:r>
              <a:rPr lang="en-US" altLang="ko-KR" sz="7200" dirty="0" smtClean="0">
                <a:solidFill>
                  <a:schemeClr val="accent1"/>
                </a:solidFill>
              </a:rPr>
              <a:t>this is not my favored interpretation of the evidence</a:t>
            </a:r>
            <a:r>
              <a:rPr lang="en-US" altLang="ko-KR" sz="7200" dirty="0" smtClean="0"/>
              <a:t>…I believe that the right model to think about rising capital-income ratios and capital shares in recent decades is a multi-sector model of capital accumulation, with substantial movements in relative prices, ad with important variations in </a:t>
            </a:r>
            <a:r>
              <a:rPr lang="en-US" altLang="ko-KR" sz="7200" dirty="0" smtClean="0">
                <a:solidFill>
                  <a:srgbClr val="FF0000"/>
                </a:solidFill>
              </a:rPr>
              <a:t>bargaining power</a:t>
            </a:r>
            <a:r>
              <a:rPr lang="en-US" altLang="ko-KR" sz="7200" dirty="0" smtClean="0"/>
              <a:t> over time,…” (</a:t>
            </a:r>
            <a:r>
              <a:rPr lang="en-US" altLang="ko-KR" sz="7200" dirty="0" err="1" smtClean="0"/>
              <a:t>Piketty</a:t>
            </a:r>
            <a:r>
              <a:rPr lang="en-US" altLang="ko-KR" sz="7200" dirty="0" smtClean="0"/>
              <a:t>, 2015, p.5)</a:t>
            </a:r>
          </a:p>
          <a:p>
            <a:endParaRPr lang="en-US" altLang="ko-KR" sz="7200" dirty="0" smtClean="0"/>
          </a:p>
          <a:p>
            <a:r>
              <a:rPr lang="ko-KR" altLang="en-US" sz="7200" dirty="0" smtClean="0"/>
              <a:t>궁극적으로 한계생산력 비판 및 자본논쟁 등의 문제에 걸리지 않을 수 없음</a:t>
            </a:r>
            <a:r>
              <a:rPr lang="en-US" altLang="ko-KR" sz="7200" dirty="0" smtClean="0"/>
              <a:t>!!!</a:t>
            </a:r>
          </a:p>
          <a:p>
            <a:endParaRPr lang="en-US" altLang="ko-KR" sz="7200" dirty="0" smtClean="0"/>
          </a:p>
          <a:p>
            <a:r>
              <a:rPr lang="en-US" altLang="ko-KR" sz="7200" dirty="0" smtClean="0"/>
              <a:t>Ricardo</a:t>
            </a:r>
            <a:r>
              <a:rPr lang="ko-KR" altLang="en-US" sz="7200" dirty="0" smtClean="0"/>
              <a:t>의</a:t>
            </a:r>
            <a:r>
              <a:rPr lang="en-US" altLang="ko-KR" sz="7200" dirty="0" smtClean="0"/>
              <a:t> </a:t>
            </a:r>
            <a:r>
              <a:rPr lang="ko-KR" altLang="en-US" sz="7200" dirty="0" smtClean="0"/>
              <a:t>불변의 가치척도</a:t>
            </a:r>
            <a:r>
              <a:rPr lang="en-US" altLang="ko-KR" sz="7200" dirty="0" smtClean="0"/>
              <a:t>. Marx</a:t>
            </a:r>
            <a:r>
              <a:rPr lang="ko-KR" altLang="en-US" sz="7200" dirty="0" smtClean="0"/>
              <a:t>의 전형문제</a:t>
            </a:r>
            <a:r>
              <a:rPr lang="en-US" altLang="ko-KR" sz="7200" dirty="0" smtClean="0"/>
              <a:t>. </a:t>
            </a:r>
            <a:r>
              <a:rPr lang="ko-KR" altLang="en-US" sz="7200" dirty="0" err="1" smtClean="0"/>
              <a:t>신고전학파의</a:t>
            </a:r>
            <a:r>
              <a:rPr lang="ko-KR" altLang="en-US" sz="7200" dirty="0" smtClean="0"/>
              <a:t> 자본역전 및 </a:t>
            </a:r>
            <a:r>
              <a:rPr lang="ko-KR" altLang="en-US" sz="7200" dirty="0" err="1" smtClean="0"/>
              <a:t>기술재전환문제</a:t>
            </a:r>
            <a:endParaRPr lang="en-US" altLang="ko-KR" sz="7200" dirty="0" smtClean="0"/>
          </a:p>
          <a:p>
            <a:pPr>
              <a:buNone/>
            </a:pPr>
            <a:r>
              <a:rPr lang="en-US" altLang="ko-KR" sz="7200" dirty="0" smtClean="0"/>
              <a:t>  …</a:t>
            </a:r>
            <a:r>
              <a:rPr lang="ko-KR" altLang="en-US" sz="7200" dirty="0" smtClean="0"/>
              <a:t>이론적 해결은 </a:t>
            </a:r>
            <a:r>
              <a:rPr lang="en-US" altLang="ko-KR" sz="7200" dirty="0" err="1" smtClean="0"/>
              <a:t>Sraffa</a:t>
            </a:r>
            <a:r>
              <a:rPr lang="en-US" altLang="ko-KR" sz="7200" dirty="0" smtClean="0"/>
              <a:t>(1960)</a:t>
            </a:r>
            <a:r>
              <a:rPr lang="ko-KR" altLang="en-US" sz="7200" dirty="0" smtClean="0"/>
              <a:t>의</a:t>
            </a:r>
            <a:r>
              <a:rPr lang="en-US" altLang="ko-KR" sz="7200" dirty="0" smtClean="0"/>
              <a:t> </a:t>
            </a:r>
            <a:r>
              <a:rPr lang="ko-KR" altLang="en-US" sz="7200" dirty="0" smtClean="0"/>
              <a:t>표준상품</a:t>
            </a:r>
            <a:r>
              <a:rPr lang="en-US" altLang="ko-KR" sz="7200" dirty="0" smtClean="0"/>
              <a:t>/</a:t>
            </a:r>
            <a:r>
              <a:rPr lang="ko-KR" altLang="en-US" sz="7200" dirty="0" smtClean="0"/>
              <a:t>체계에서 구해짐</a:t>
            </a:r>
            <a:r>
              <a:rPr lang="en-US" altLang="ko-KR" sz="7200" dirty="0" smtClean="0"/>
              <a:t>.</a:t>
            </a:r>
          </a:p>
          <a:p>
            <a:pPr>
              <a:buNone/>
            </a:pPr>
            <a:r>
              <a:rPr lang="en-US" altLang="ko-KR" sz="7200" dirty="0" smtClean="0"/>
              <a:t>   </a:t>
            </a:r>
            <a:r>
              <a:rPr lang="ko-KR" altLang="en-US" sz="7200" dirty="0" smtClean="0"/>
              <a:t>그러나</a:t>
            </a:r>
            <a:r>
              <a:rPr lang="en-US" altLang="ko-KR" sz="7200" dirty="0" smtClean="0"/>
              <a:t>, </a:t>
            </a:r>
            <a:r>
              <a:rPr lang="ko-KR" altLang="en-US" sz="7200" dirty="0" smtClean="0"/>
              <a:t>장기동학의 문제는</a:t>
            </a:r>
            <a:r>
              <a:rPr lang="en-US" altLang="ko-KR" sz="7200" dirty="0" smtClean="0"/>
              <a:t>?  </a:t>
            </a:r>
          </a:p>
          <a:p>
            <a:pPr>
              <a:buNone/>
            </a:pPr>
            <a:r>
              <a:rPr lang="en-US" altLang="ko-KR" sz="7200" dirty="0" smtClean="0"/>
              <a:t>    Cf. J. Robinson, “pseudo production function”</a:t>
            </a:r>
          </a:p>
          <a:p>
            <a:pPr>
              <a:buNone/>
            </a:pPr>
            <a:r>
              <a:rPr lang="en-US" altLang="ko-KR" sz="7200" dirty="0" smtClean="0"/>
              <a:t>  …&gt; </a:t>
            </a:r>
            <a:r>
              <a:rPr lang="ko-KR" altLang="en-US" sz="7200" dirty="0" smtClean="0"/>
              <a:t>학설사적 맥락에서 </a:t>
            </a:r>
            <a:r>
              <a:rPr lang="en-US" altLang="ko-KR" sz="7200" dirty="0" err="1" smtClean="0"/>
              <a:t>Piketty</a:t>
            </a:r>
            <a:r>
              <a:rPr lang="ko-KR" altLang="en-US" sz="7200" dirty="0" smtClean="0"/>
              <a:t>의 진정한 의의</a:t>
            </a:r>
            <a:r>
              <a:rPr lang="en-US" altLang="ko-KR" sz="7200" dirty="0" smtClean="0"/>
              <a:t>?</a:t>
            </a:r>
          </a:p>
          <a:p>
            <a:endParaRPr lang="en-US" altLang="ko-KR" sz="72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Return of dismal science?</a:t>
            </a:r>
            <a:endParaRPr lang="ko-KR" altLang="en-US" sz="28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fontScale="25000" lnSpcReduction="20000"/>
          </a:bodyPr>
          <a:lstStyle/>
          <a:p>
            <a:endParaRPr lang="en-US" altLang="ko-KR" sz="8000" dirty="0" smtClean="0"/>
          </a:p>
          <a:p>
            <a:r>
              <a:rPr lang="en-US" altLang="ko-KR" sz="7200" dirty="0" smtClean="0"/>
              <a:t>“In a sense, </a:t>
            </a:r>
            <a:r>
              <a:rPr lang="en-US" altLang="ko-KR" sz="7200" dirty="0" smtClean="0">
                <a:solidFill>
                  <a:srgbClr val="FF0000"/>
                </a:solidFill>
              </a:rPr>
              <a:t>I am more pessimistic than Marx</a:t>
            </a:r>
            <a:r>
              <a:rPr lang="en-US" altLang="ko-KR" sz="7200" dirty="0" smtClean="0"/>
              <a:t>, because even given a stable rate of return on capital, say around 5 percent on average, and steady growth, wealth would continue to concentrate, and the rate of accumulation of inherited wealth would go on increasing.” (</a:t>
            </a:r>
            <a:r>
              <a:rPr lang="en-US" altLang="ko-KR" sz="7200" dirty="0" err="1" smtClean="0"/>
              <a:t>Piketty’s</a:t>
            </a:r>
            <a:r>
              <a:rPr lang="en-US" altLang="ko-KR" sz="7200" dirty="0" smtClean="0"/>
              <a:t> interview with </a:t>
            </a:r>
            <a:r>
              <a:rPr lang="en-US" altLang="ko-KR" sz="7200" i="1" dirty="0" smtClean="0"/>
              <a:t>The Baffler</a:t>
            </a:r>
            <a:r>
              <a:rPr lang="en-US" altLang="ko-KR" sz="7200" dirty="0" smtClean="0"/>
              <a:t>)</a:t>
            </a:r>
          </a:p>
          <a:p>
            <a:endParaRPr lang="en-US" altLang="ko-KR" sz="7200" dirty="0" smtClean="0"/>
          </a:p>
          <a:p>
            <a:r>
              <a:rPr lang="ko-KR" altLang="en-US" sz="7200" dirty="0" smtClean="0"/>
              <a:t>이론적</a:t>
            </a:r>
            <a:r>
              <a:rPr lang="en-US" altLang="ko-KR" sz="7200" dirty="0" smtClean="0"/>
              <a:t> </a:t>
            </a:r>
            <a:r>
              <a:rPr lang="ko-KR" altLang="en-US" sz="7200" dirty="0" smtClean="0"/>
              <a:t>근거</a:t>
            </a:r>
            <a:r>
              <a:rPr lang="en-US" altLang="ko-KR" sz="7200" dirty="0" smtClean="0"/>
              <a:t>: “</a:t>
            </a:r>
            <a:r>
              <a:rPr lang="en-US" altLang="ko-KR" sz="7200" dirty="0" smtClean="0">
                <a:solidFill>
                  <a:srgbClr val="FF0000"/>
                </a:solidFill>
              </a:rPr>
              <a:t>a</a:t>
            </a:r>
            <a:r>
              <a:rPr lang="ko-KR" altLang="en-US" sz="7200" dirty="0" smtClean="0">
                <a:solidFill>
                  <a:srgbClr val="FF0000"/>
                </a:solidFill>
              </a:rPr>
              <a:t> </a:t>
            </a:r>
            <a:r>
              <a:rPr lang="en-US" altLang="ko-KR" sz="7200" dirty="0" smtClean="0">
                <a:solidFill>
                  <a:srgbClr val="FF0000"/>
                </a:solidFill>
              </a:rPr>
              <a:t>higher</a:t>
            </a:r>
            <a:r>
              <a:rPr lang="ko-KR" altLang="en-US" sz="7200" dirty="0" smtClean="0">
                <a:solidFill>
                  <a:srgbClr val="FF0000"/>
                </a:solidFill>
              </a:rPr>
              <a:t> </a:t>
            </a:r>
            <a:r>
              <a:rPr lang="en-US" altLang="ko-KR" sz="7200" dirty="0" smtClean="0">
                <a:solidFill>
                  <a:srgbClr val="FF0000"/>
                </a:solidFill>
              </a:rPr>
              <a:t>r-g gap will tend to greatly amplify the steady-state inequality of a wealth distribution </a:t>
            </a:r>
            <a:r>
              <a:rPr lang="en-US" altLang="ko-KR" sz="7200" dirty="0" smtClean="0"/>
              <a:t>that arises out </a:t>
            </a:r>
            <a:r>
              <a:rPr lang="en-US" altLang="ko-KR" sz="7200" dirty="0" err="1" smtClean="0"/>
              <a:t>opf</a:t>
            </a:r>
            <a:r>
              <a:rPr lang="en-US" altLang="ko-KR" sz="7200" dirty="0" smtClean="0"/>
              <a:t> a given mixture of shocks (including labor income shocks)”(</a:t>
            </a:r>
            <a:r>
              <a:rPr lang="en-US" altLang="ko-KR" sz="7200" dirty="0" err="1" smtClean="0"/>
              <a:t>Piketty</a:t>
            </a:r>
            <a:r>
              <a:rPr lang="en-US" altLang="ko-KR" sz="7200" dirty="0" smtClean="0"/>
              <a:t>, 2015, AER, p.2)</a:t>
            </a:r>
          </a:p>
          <a:p>
            <a:endParaRPr lang="en-US" altLang="ko-KR" sz="7200" dirty="0" smtClean="0"/>
          </a:p>
          <a:p>
            <a:r>
              <a:rPr lang="ko-KR" altLang="en-US" sz="7200" dirty="0" smtClean="0"/>
              <a:t>제도적</a:t>
            </a:r>
            <a:r>
              <a:rPr lang="en-US" altLang="ko-KR" sz="7200" dirty="0" smtClean="0"/>
              <a:t> </a:t>
            </a:r>
            <a:r>
              <a:rPr lang="ko-KR" altLang="en-US" sz="7200" dirty="0" smtClean="0"/>
              <a:t>요인의 강조</a:t>
            </a:r>
            <a:r>
              <a:rPr lang="en-US" altLang="ko-KR" sz="7200" dirty="0" smtClean="0"/>
              <a:t>: J. S. Mill  cf. </a:t>
            </a:r>
            <a:r>
              <a:rPr lang="en-US" altLang="ko-KR" sz="7200" dirty="0" err="1" smtClean="0"/>
              <a:t>D.Acemglu</a:t>
            </a:r>
            <a:r>
              <a:rPr lang="ko-KR" altLang="en-US" sz="7200" dirty="0" smtClean="0"/>
              <a:t>의 비판</a:t>
            </a:r>
            <a:endParaRPr lang="en-US" altLang="ko-KR" sz="7200" dirty="0" smtClean="0"/>
          </a:p>
          <a:p>
            <a:pPr>
              <a:buNone/>
            </a:pPr>
            <a:r>
              <a:rPr lang="en-US" altLang="ko-KR" sz="7200" dirty="0" smtClean="0"/>
              <a:t>   = saving</a:t>
            </a:r>
            <a:r>
              <a:rPr lang="ko-KR" altLang="en-US" sz="7200" dirty="0" smtClean="0"/>
              <a:t> </a:t>
            </a:r>
            <a:r>
              <a:rPr lang="en-US" altLang="ko-KR" sz="7200" dirty="0" smtClean="0"/>
              <a:t>capitalism or else?</a:t>
            </a:r>
          </a:p>
          <a:p>
            <a:pPr>
              <a:buNone/>
            </a:pPr>
            <a:r>
              <a:rPr lang="en-US" altLang="ko-KR" sz="7200" dirty="0" smtClean="0"/>
              <a:t>   = meritocracy(</a:t>
            </a:r>
            <a:r>
              <a:rPr lang="ko-KR" altLang="en-US" sz="7200" dirty="0" smtClean="0"/>
              <a:t>능력주의</a:t>
            </a:r>
            <a:r>
              <a:rPr lang="en-US" altLang="ko-KR" sz="7200" dirty="0" smtClean="0"/>
              <a:t>)</a:t>
            </a:r>
            <a:r>
              <a:rPr lang="ko-KR" altLang="en-US" sz="7200" dirty="0" smtClean="0"/>
              <a:t>에 대한 양가적 태도</a:t>
            </a:r>
            <a:endParaRPr lang="en-US" altLang="ko-KR" sz="72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Return of dismal science?</a:t>
            </a:r>
            <a:endParaRPr lang="ko-KR" altLang="en-US" sz="28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Thomas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Piketty</a:t>
            </a:r>
            <a:r>
              <a:rPr lang="en-US" altLang="ko-KR" dirty="0" smtClean="0"/>
              <a:t> (1971-)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7467600" cy="4873752"/>
          </a:xfrm>
        </p:spPr>
        <p:txBody>
          <a:bodyPr>
            <a:normAutofit/>
          </a:bodyPr>
          <a:lstStyle/>
          <a:p>
            <a:r>
              <a:rPr lang="en-US" altLang="ko-KR" sz="1800" dirty="0" smtClean="0"/>
              <a:t>PhD, EHESS &amp; LSE (1993)</a:t>
            </a:r>
          </a:p>
          <a:p>
            <a:r>
              <a:rPr lang="en-US" altLang="ko-KR" sz="1800" dirty="0" smtClean="0"/>
              <a:t>MIT </a:t>
            </a:r>
            <a:r>
              <a:rPr lang="ko-KR" altLang="en-US" sz="1800" dirty="0" smtClean="0"/>
              <a:t>조교수</a:t>
            </a:r>
            <a:r>
              <a:rPr lang="en-US" altLang="ko-KR" sz="1800" dirty="0" smtClean="0"/>
              <a:t> (1993-1995)</a:t>
            </a:r>
          </a:p>
          <a:p>
            <a:r>
              <a:rPr lang="en-US" altLang="ko-KR" sz="1800" dirty="0" smtClean="0"/>
              <a:t>CEPREMAP</a:t>
            </a:r>
            <a:r>
              <a:rPr lang="ko-KR" altLang="en-US" sz="1800" dirty="0" smtClean="0"/>
              <a:t> 연구원</a:t>
            </a:r>
            <a:r>
              <a:rPr lang="en-US" altLang="ko-KR" sz="1800" dirty="0" smtClean="0"/>
              <a:t>(1995-2000)</a:t>
            </a:r>
          </a:p>
          <a:p>
            <a:r>
              <a:rPr lang="en-US" altLang="ko-KR" sz="1800" dirty="0" smtClean="0"/>
              <a:t>EHESS  </a:t>
            </a:r>
            <a:r>
              <a:rPr lang="ko-KR" altLang="en-US" sz="1800" dirty="0" smtClean="0"/>
              <a:t>교수</a:t>
            </a:r>
            <a:r>
              <a:rPr lang="en-US" altLang="ko-KR" sz="1800" dirty="0" smtClean="0"/>
              <a:t>(2000- )</a:t>
            </a:r>
          </a:p>
          <a:p>
            <a:r>
              <a:rPr lang="ko-KR" altLang="en-US" sz="1800" dirty="0" smtClean="0"/>
              <a:t>프랑스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사회당 대통령 후보</a:t>
            </a:r>
            <a:r>
              <a:rPr lang="en-US" altLang="ko-KR" sz="1800" dirty="0" smtClean="0"/>
              <a:t>(S. Royal) </a:t>
            </a:r>
            <a:r>
              <a:rPr lang="ko-KR" altLang="en-US" sz="1800" dirty="0" smtClean="0"/>
              <a:t>경제자문</a:t>
            </a:r>
            <a:endParaRPr lang="en-US" altLang="ko-KR" sz="1800" dirty="0" smtClean="0"/>
          </a:p>
          <a:p>
            <a:r>
              <a:rPr lang="en-US" altLang="ko-KR" sz="1800" dirty="0" smtClean="0"/>
              <a:t>Paris School of Economics </a:t>
            </a:r>
            <a:r>
              <a:rPr lang="ko-KR" altLang="en-US" sz="1800" dirty="0" smtClean="0"/>
              <a:t>교수</a:t>
            </a:r>
            <a:r>
              <a:rPr lang="en-US" altLang="ko-KR" sz="1800" dirty="0" smtClean="0"/>
              <a:t>(2007-)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fr-FR" altLang="ko-KR" sz="2000" i="1" dirty="0" smtClean="0"/>
              <a:t>                              Le Capital au XXIe siècle</a:t>
            </a:r>
            <a:r>
              <a:rPr lang="fr-FR" altLang="ko-KR" sz="2000" dirty="0" smtClean="0"/>
              <a:t> (Seuil, 2013)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                                     </a:t>
            </a:r>
            <a:r>
              <a:rPr lang="en-US" altLang="ko-KR" sz="2000" dirty="0" smtClean="0">
                <a:sym typeface="Wingdings" pitchFamily="2" charset="2"/>
              </a:rPr>
              <a:t> </a:t>
            </a:r>
            <a:r>
              <a:rPr lang="ko-KR" altLang="en-US" sz="2000" dirty="0" smtClean="0">
                <a:sym typeface="Wingdings" pitchFamily="2" charset="2"/>
              </a:rPr>
              <a:t>영어판</a:t>
            </a:r>
            <a:r>
              <a:rPr lang="en-US" altLang="ko-KR" sz="2000" dirty="0" smtClean="0">
                <a:sym typeface="Wingdings" pitchFamily="2" charset="2"/>
              </a:rPr>
              <a:t>(2014, HUP)</a:t>
            </a:r>
            <a:endParaRPr lang="ko-KR" altLang="en-US" sz="2000" dirty="0" smtClean="0"/>
          </a:p>
          <a:p>
            <a:pPr>
              <a:buNone/>
            </a:pPr>
            <a:endParaRPr lang="ko-KR" altLang="en-US" sz="2000" dirty="0"/>
          </a:p>
        </p:txBody>
      </p:sp>
      <p:pic>
        <p:nvPicPr>
          <p:cNvPr id="6" name="내용 개체 틀 7" descr="067443000x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844824"/>
            <a:ext cx="1734133" cy="2627212"/>
          </a:xfrm>
          <a:prstGeom prst="rect">
            <a:avLst/>
          </a:prstGeom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The Fundamental Laws of Capitalism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altLang="ko-KR" sz="2400" dirty="0" smtClean="0">
                <a:solidFill>
                  <a:srgbClr val="FF0000"/>
                </a:solidFill>
              </a:rPr>
              <a:t>The 1</a:t>
            </a:r>
            <a:r>
              <a:rPr lang="en-US" altLang="ko-KR" sz="2400" baseline="30000" dirty="0" smtClean="0">
                <a:solidFill>
                  <a:srgbClr val="FF0000"/>
                </a:solidFill>
              </a:rPr>
              <a:t>st</a:t>
            </a:r>
            <a:r>
              <a:rPr lang="en-US" altLang="ko-KR" sz="2400" dirty="0" smtClean="0">
                <a:solidFill>
                  <a:srgbClr val="FF0000"/>
                </a:solidFill>
              </a:rPr>
              <a:t> fundamental law</a:t>
            </a:r>
            <a:r>
              <a:rPr lang="en-US" altLang="ko-KR" sz="2400" dirty="0" smtClean="0"/>
              <a:t> (</a:t>
            </a:r>
            <a:r>
              <a:rPr lang="ko-KR" altLang="en-US" sz="2400" dirty="0" smtClean="0"/>
              <a:t>항등식</a:t>
            </a:r>
            <a:r>
              <a:rPr lang="en-US" altLang="ko-KR" sz="2400" dirty="0" smtClean="0"/>
              <a:t>)</a:t>
            </a:r>
          </a:p>
          <a:p>
            <a:pPr>
              <a:buNone/>
            </a:pPr>
            <a:r>
              <a:rPr lang="ko-KR" altLang="en-US" sz="2400" dirty="0" smtClean="0"/>
              <a:t>                   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         </a:t>
            </a:r>
            <a:r>
              <a:rPr lang="en-US" altLang="ko-KR" sz="2000" dirty="0" smtClean="0"/>
              <a:t>(1)</a:t>
            </a:r>
            <a:r>
              <a:rPr lang="ko-KR" altLang="en-US" sz="2000" dirty="0" smtClean="0"/>
              <a:t>  자본소득분배율 </a:t>
            </a:r>
            <a:r>
              <a:rPr lang="en-US" altLang="ko-KR" sz="2000" dirty="0" smtClean="0"/>
              <a:t>= </a:t>
            </a:r>
            <a:r>
              <a:rPr lang="ko-KR" altLang="en-US" sz="2000" dirty="0" smtClean="0"/>
              <a:t>자본수익률</a:t>
            </a:r>
            <a:r>
              <a:rPr lang="en-US" altLang="ko-KR" sz="2000" dirty="0" smtClean="0"/>
              <a:t>*</a:t>
            </a:r>
            <a:r>
              <a:rPr lang="ko-KR" altLang="en-US" sz="2000" dirty="0" smtClean="0"/>
              <a:t>자본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부</a:t>
            </a:r>
            <a:r>
              <a:rPr lang="en-US" altLang="ko-KR" sz="2000" dirty="0" smtClean="0"/>
              <a:t>)/</a:t>
            </a:r>
            <a:r>
              <a:rPr lang="ko-KR" altLang="en-US" sz="2000" dirty="0" smtClean="0"/>
              <a:t>소득비율 </a:t>
            </a: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r>
              <a:rPr lang="en-US" altLang="ko-KR" sz="2400" dirty="0" smtClean="0">
                <a:solidFill>
                  <a:srgbClr val="FF0000"/>
                </a:solidFill>
              </a:rPr>
              <a:t>The 2</a:t>
            </a:r>
            <a:r>
              <a:rPr lang="en-US" altLang="ko-KR" sz="2400" baseline="30000" dirty="0" smtClean="0">
                <a:solidFill>
                  <a:srgbClr val="FF0000"/>
                </a:solidFill>
              </a:rPr>
              <a:t>nd</a:t>
            </a:r>
            <a:r>
              <a:rPr lang="en-US" altLang="ko-KR" sz="2400" dirty="0" smtClean="0">
                <a:solidFill>
                  <a:srgbClr val="FF0000"/>
                </a:solidFill>
              </a:rPr>
              <a:t> fundamental law </a:t>
            </a:r>
            <a:r>
              <a:rPr lang="en-US" altLang="ko-KR" sz="2400" dirty="0" smtClean="0"/>
              <a:t>(steady-state)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        (2)  </a:t>
            </a:r>
            <a:r>
              <a:rPr lang="ko-KR" altLang="en-US" sz="2000" dirty="0" smtClean="0"/>
              <a:t>자본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부</a:t>
            </a:r>
            <a:r>
              <a:rPr lang="en-US" altLang="ko-KR" sz="2000" dirty="0" smtClean="0"/>
              <a:t>)/</a:t>
            </a:r>
            <a:r>
              <a:rPr lang="ko-KR" altLang="en-US" sz="2000" dirty="0" smtClean="0"/>
              <a:t>소득비율</a:t>
            </a:r>
            <a:r>
              <a:rPr lang="en-US" altLang="ko-KR" sz="2000" dirty="0" smtClean="0"/>
              <a:t>=</a:t>
            </a:r>
            <a:r>
              <a:rPr lang="ko-KR" altLang="en-US" sz="2000" dirty="0" smtClean="0"/>
              <a:t>저축성향</a:t>
            </a:r>
            <a:r>
              <a:rPr lang="en-US" altLang="ko-KR" sz="2000" dirty="0" smtClean="0"/>
              <a:t>/</a:t>
            </a:r>
            <a:r>
              <a:rPr lang="ko-KR" altLang="en-US" sz="2000" dirty="0" smtClean="0"/>
              <a:t>소득증가율 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ex.s</a:t>
            </a:r>
            <a:r>
              <a:rPr lang="en-US" altLang="ko-KR" sz="2000" dirty="0" smtClean="0"/>
              <a:t>=12,g=2)</a:t>
            </a:r>
          </a:p>
          <a:p>
            <a:r>
              <a:rPr lang="en-US" altLang="ko-KR" sz="2400" dirty="0" smtClean="0">
                <a:solidFill>
                  <a:srgbClr val="FF0000"/>
                </a:solidFill>
              </a:rPr>
              <a:t>The central contradiction of capitalism</a:t>
            </a:r>
          </a:p>
          <a:p>
            <a:pPr>
              <a:buNone/>
            </a:pPr>
            <a:r>
              <a:rPr lang="en-US" altLang="ko-KR" sz="2400" dirty="0" smtClean="0"/>
              <a:t>                          (3) </a:t>
            </a:r>
            <a:endParaRPr lang="ko-KR" altLang="en-US" sz="24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203848" y="1988840"/>
          <a:ext cx="1080120" cy="436644"/>
        </p:xfrm>
        <a:graphic>
          <a:graphicData uri="http://schemas.openxmlformats.org/presentationml/2006/ole">
            <p:oleObj spid="_x0000_s1026" name="Equation" r:id="rId3" imgW="596880" imgH="2412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275856" y="3501008"/>
          <a:ext cx="936104" cy="936104"/>
        </p:xfrm>
        <a:graphic>
          <a:graphicData uri="http://schemas.openxmlformats.org/presentationml/2006/ole">
            <p:oleObj spid="_x0000_s1027" name="Equation" r:id="rId4" imgW="545760" imgH="54576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076056" y="1844824"/>
          <a:ext cx="812800" cy="508000"/>
        </p:xfrm>
        <a:graphic>
          <a:graphicData uri="http://schemas.openxmlformats.org/presentationml/2006/ole">
            <p:oleObj spid="_x0000_s1028" name="Equation" r:id="rId5" imgW="812520" imgH="50796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4932040" y="3645024"/>
          <a:ext cx="939800" cy="508000"/>
        </p:xfrm>
        <a:graphic>
          <a:graphicData uri="http://schemas.openxmlformats.org/presentationml/2006/ole">
            <p:oleObj spid="_x0000_s1029" name="Equation" r:id="rId6" imgW="939600" imgH="507960" progId="Equation.3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3707904" y="5157192"/>
          <a:ext cx="904601" cy="391179"/>
        </p:xfrm>
        <a:graphic>
          <a:graphicData uri="http://schemas.openxmlformats.org/presentationml/2006/ole">
            <p:oleObj spid="_x0000_s1030" name="Equation" r:id="rId7" imgW="469800" imgH="203040" progId="Equation.3">
              <p:embed/>
            </p:oleObj>
          </a:graphicData>
        </a:graphic>
      </p:graphicFrame>
      <p:sp>
        <p:nvSpPr>
          <p:cNvPr id="14" name="슬라이드 번호 개체 틀 1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15</a:t>
            </a:fld>
            <a:endParaRPr lang="ko-KR" altLang="en-US"/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/>
        </p:nvGraphicFramePr>
        <p:xfrm>
          <a:off x="4114800" y="3295650"/>
          <a:ext cx="914400" cy="266700"/>
        </p:xfrm>
        <a:graphic>
          <a:graphicData uri="http://schemas.openxmlformats.org/presentationml/2006/ole">
            <p:oleObj spid="_x0000_s1031" name="Equation" r:id="rId8" imgW="914400" imgH="266400" progId="Equation.3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5076056" y="5157192"/>
          <a:ext cx="647700" cy="546100"/>
        </p:xfrm>
        <a:graphic>
          <a:graphicData uri="http://schemas.openxmlformats.org/presentationml/2006/ole">
            <p:oleObj spid="_x0000_s1032" name="Equation" r:id="rId9" imgW="647640" imgH="545760" progId="Equation.3">
              <p:embed/>
            </p:oleObj>
          </a:graphicData>
        </a:graphic>
      </p:graphicFrame>
      <p:sp>
        <p:nvSpPr>
          <p:cNvPr id="12" name="바닥글 개체 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 Historical Data: Beta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16</a:t>
            </a:fld>
            <a:endParaRPr lang="ko-KR" altLang="en-US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6531800" cy="432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Historical Data: Beta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17</a:t>
            </a:fld>
            <a:endParaRPr lang="ko-KR" alt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3380"/>
            <a:ext cx="7467600" cy="456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Historical Data: Alpha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18</a:t>
            </a:fld>
            <a:endParaRPr lang="ko-KR" alt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467600" cy="462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Historical Data: r-g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19</a:t>
            </a:fld>
            <a:endParaRPr lang="ko-KR" altLang="en-US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5798088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“</a:t>
            </a:r>
            <a:r>
              <a:rPr lang="ko-KR" altLang="en-US" sz="2800" dirty="0" smtClean="0">
                <a:latin typeface="HY강B" pitchFamily="18" charset="-127"/>
                <a:ea typeface="HY강B" pitchFamily="18" charset="-127"/>
              </a:rPr>
              <a:t>헤겔은 어디에선가 역사는 두 번 반복된다고 말한 적이 있다</a:t>
            </a:r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800" dirty="0" smtClean="0">
                <a:latin typeface="HY강B" pitchFamily="18" charset="-127"/>
                <a:ea typeface="HY강B" pitchFamily="18" charset="-127"/>
              </a:rPr>
              <a:t>그러나 그는 이렇게 덧붙이는 것을 잊었다</a:t>
            </a:r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800" dirty="0" smtClean="0">
                <a:latin typeface="HY강B" pitchFamily="18" charset="-127"/>
                <a:ea typeface="HY강B" pitchFamily="18" charset="-127"/>
              </a:rPr>
              <a:t>처음에는 희극으로 다음에는 소극</a:t>
            </a:r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dirty="0" smtClean="0">
                <a:latin typeface="HY강B" pitchFamily="18" charset="-127"/>
                <a:ea typeface="HY강B" pitchFamily="18" charset="-127"/>
              </a:rPr>
              <a:t>笑劇</a:t>
            </a:r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, farce)</a:t>
            </a:r>
            <a:r>
              <a:rPr lang="ko-KR" altLang="en-US" sz="2800" dirty="0" smtClean="0">
                <a:latin typeface="HY강B" pitchFamily="18" charset="-127"/>
                <a:ea typeface="HY강B" pitchFamily="18" charset="-127"/>
              </a:rPr>
              <a:t>으로</a:t>
            </a:r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.” (K. Marx)</a:t>
            </a:r>
          </a:p>
          <a:p>
            <a:endParaRPr lang="en-US" altLang="ko-KR" sz="28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“</a:t>
            </a:r>
            <a:r>
              <a:rPr lang="ko-KR" altLang="en-US" sz="2800" dirty="0" smtClean="0">
                <a:latin typeface="HY강B" pitchFamily="18" charset="-127"/>
                <a:ea typeface="HY강B" pitchFamily="18" charset="-127"/>
              </a:rPr>
              <a:t>그가 역사에 남긴 최대의 해악은 스스로 독수리인 줄 아는 칠면조를 키운 것이었다</a:t>
            </a:r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.”(V. Hugo)</a:t>
            </a:r>
          </a:p>
          <a:p>
            <a:endParaRPr lang="ko-KR" altLang="en-US" sz="28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400" dirty="0" smtClean="0"/>
              <a:t>The controversies on Malthus and the ’Population Principle’, 'Preventive Check' and so forth, with which the public ear has been deafened for a long while, are indeed sufficiently mournful. Dreary, stolid, </a:t>
            </a:r>
            <a:r>
              <a:rPr lang="en-US" altLang="ko-KR" sz="2400" dirty="0" smtClean="0">
                <a:solidFill>
                  <a:srgbClr val="FF0000"/>
                </a:solidFill>
              </a:rPr>
              <a:t>dismal</a:t>
            </a:r>
            <a:r>
              <a:rPr lang="en-US" altLang="ko-KR" sz="2400" dirty="0" smtClean="0"/>
              <a:t>, without hope for this world or the next, is all that of the preventive check and the denial of the preventive check. </a:t>
            </a:r>
          </a:p>
          <a:p>
            <a:pPr>
              <a:buNone/>
            </a:pPr>
            <a:r>
              <a:rPr lang="en-US" altLang="ko-KR" sz="2400" dirty="0" smtClean="0"/>
              <a:t>   (Thomas Carlyle)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20</a:t>
            </a:fld>
            <a:endParaRPr lang="ko-KR" altLang="en-US"/>
          </a:p>
        </p:txBody>
      </p:sp>
      <p:pic>
        <p:nvPicPr>
          <p:cNvPr id="296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098136" cy="4457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21</a:t>
            </a:fld>
            <a:endParaRPr lang="ko-KR" altLang="en-US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7467600" cy="476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22</a:t>
            </a:fld>
            <a:endParaRPr lang="ko-KR" alt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7957891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능력주의</a:t>
            </a:r>
            <a:r>
              <a:rPr lang="en-US" altLang="ko-KR" dirty="0" smtClean="0"/>
              <a:t>(meritocracy)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2800" dirty="0" smtClean="0"/>
              <a:t>(19</a:t>
            </a:r>
            <a:r>
              <a:rPr lang="ko-KR" altLang="en-US" sz="2800" dirty="0" smtClean="0"/>
              <a:t>세기까지 대부분의 역사가 그러하였으며 </a:t>
            </a:r>
            <a:r>
              <a:rPr lang="en-US" altLang="ko-KR" sz="2800" dirty="0" smtClean="0"/>
              <a:t>21</a:t>
            </a:r>
            <a:r>
              <a:rPr lang="ko-KR" altLang="en-US" sz="2800" dirty="0" smtClean="0"/>
              <a:t>세기에 아마도 다시 그러할 것처럼</a:t>
            </a:r>
            <a:r>
              <a:rPr lang="en-US" altLang="ko-KR" sz="2800" dirty="0" smtClean="0"/>
              <a:t>), </a:t>
            </a:r>
            <a:r>
              <a:rPr lang="ko-KR" altLang="en-US" sz="2800" dirty="0" smtClean="0"/>
              <a:t>자본수익률과 경제성장률의 차이가 유의미하게 커지면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논리적으로 상속받은 부가 산출이나 소득보다 더 빨리 성장할 것이다</a:t>
            </a:r>
            <a:r>
              <a:rPr lang="en-US" altLang="ko-KR" sz="2800" dirty="0" smtClean="0"/>
              <a:t>. </a:t>
            </a:r>
            <a:r>
              <a:rPr lang="ko-KR" altLang="en-US" sz="2800" dirty="0" smtClean="0"/>
              <a:t>상속받은 부를 가진 사람들은 그들의 소득 중에서 일부만을 저축하더라도 자본이 경제 전체보다 더 빨리 성장하는 것을 보게 된다</a:t>
            </a:r>
            <a:r>
              <a:rPr lang="en-US" altLang="ko-KR" sz="2800" dirty="0" smtClean="0"/>
              <a:t>. </a:t>
            </a:r>
            <a:r>
              <a:rPr lang="ko-KR" altLang="en-US" sz="2800" dirty="0" smtClean="0"/>
              <a:t>그러한 조건 하에서는 거의 불가피하게 상속받은 부가 평생의 노동으로 축적한 부를 큰 차이로 압도하게 될 것이며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자본의 집적은 매우 높은 수준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즉 현대 민주주의사회에 근본적인 능력주의적 가치와 사회정의의 원칙과 잠재적으로 </a:t>
            </a:r>
            <a:r>
              <a:rPr lang="ko-KR" altLang="en-US" sz="2800" dirty="0" err="1" smtClean="0"/>
              <a:t>양립불가능한</a:t>
            </a:r>
            <a:r>
              <a:rPr lang="ko-KR" altLang="en-US" sz="2800" dirty="0" smtClean="0"/>
              <a:t> 수준으로까지 도달할 것이다</a:t>
            </a:r>
            <a:r>
              <a:rPr lang="en-US" altLang="ko-KR" sz="2800" dirty="0" smtClean="0"/>
              <a:t>.(</a:t>
            </a:r>
            <a:r>
              <a:rPr lang="en-US" altLang="ko-KR" sz="2800" dirty="0" err="1" smtClean="0"/>
              <a:t>Piketty</a:t>
            </a:r>
            <a:r>
              <a:rPr lang="en-US" altLang="ko-KR" sz="2800" dirty="0" smtClean="0"/>
              <a:t>, 2014: 26)</a:t>
            </a:r>
            <a:endParaRPr lang="ko-KR" altLang="en-US" sz="2800" dirty="0" smtClean="0"/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논점 </a:t>
            </a:r>
            <a:r>
              <a:rPr lang="en-US" altLang="ko-KR" dirty="0" smtClean="0"/>
              <a:t>(1) : </a:t>
            </a:r>
            <a:r>
              <a:rPr lang="ko-KR" altLang="en-US" dirty="0" smtClean="0"/>
              <a:t>자본의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ko-KR" altLang="en-US" dirty="0" smtClean="0"/>
              <a:t>이 책에서 자본은 어떤 시장에서 소유되고 교환될 수 있는 </a:t>
            </a:r>
            <a:r>
              <a:rPr lang="ko-KR" altLang="en-US" dirty="0" err="1" smtClean="0"/>
              <a:t>비인적자산의</a:t>
            </a:r>
            <a:r>
              <a:rPr lang="ko-KR" altLang="en-US" dirty="0" smtClean="0"/>
              <a:t> 합계로 정의된다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자본은 기업과 정부기관이 사용하는 금융적 및 전문적 자본</a:t>
            </a:r>
            <a:r>
              <a:rPr lang="en-US" altLang="ko-KR" dirty="0" smtClean="0"/>
              <a:t>(</a:t>
            </a:r>
            <a:r>
              <a:rPr lang="ko-KR" altLang="en-US" dirty="0" smtClean="0"/>
              <a:t>공장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인프라스트럭처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특허 등</a:t>
            </a:r>
            <a:r>
              <a:rPr lang="en-US" altLang="ko-KR" dirty="0" smtClean="0"/>
              <a:t>)</a:t>
            </a:r>
            <a:r>
              <a:rPr lang="ko-KR" altLang="en-US" dirty="0" smtClean="0"/>
              <a:t>은 물론 모든 형태의 부동산소유</a:t>
            </a:r>
            <a:r>
              <a:rPr lang="en-US" altLang="ko-KR" dirty="0" smtClean="0"/>
              <a:t>(</a:t>
            </a:r>
            <a:r>
              <a:rPr lang="ko-KR" altLang="en-US" dirty="0" smtClean="0"/>
              <a:t>주거용 부동산 포함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포함한다</a:t>
            </a:r>
            <a:r>
              <a:rPr lang="en-US" altLang="ko-KR" dirty="0" smtClean="0"/>
              <a:t>.(</a:t>
            </a:r>
            <a:r>
              <a:rPr lang="en-US" altLang="ko-KR" dirty="0" err="1" smtClean="0"/>
              <a:t>Piketty</a:t>
            </a:r>
            <a:r>
              <a:rPr lang="en-US" altLang="ko-KR" dirty="0" smtClean="0"/>
              <a:t>, 2014: 46).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논점 </a:t>
            </a:r>
            <a:r>
              <a:rPr lang="en-US" altLang="ko-KR" dirty="0" smtClean="0"/>
              <a:t>(2): </a:t>
            </a:r>
            <a:r>
              <a:rPr lang="ko-KR" altLang="en-US" dirty="0" smtClean="0"/>
              <a:t>대체탄력성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K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증가 </a:t>
            </a:r>
            <a:r>
              <a:rPr lang="en-US" altLang="ko-KR" dirty="0" smtClean="0">
                <a:sym typeface="Wingdings" pitchFamily="2" charset="2"/>
              </a:rPr>
              <a:t> MP</a:t>
            </a:r>
            <a:r>
              <a:rPr lang="en-US" altLang="ko-KR" sz="1200" dirty="0" smtClean="0">
                <a:sym typeface="Wingdings" pitchFamily="2" charset="2"/>
              </a:rPr>
              <a:t>K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감소 </a:t>
            </a:r>
            <a:r>
              <a:rPr lang="en-US" altLang="ko-KR" dirty="0" smtClean="0">
                <a:sym typeface="Wingdings" pitchFamily="2" charset="2"/>
              </a:rPr>
              <a:t> r </a:t>
            </a:r>
            <a:r>
              <a:rPr lang="ko-KR" altLang="en-US" dirty="0" smtClean="0">
                <a:sym typeface="Wingdings" pitchFamily="2" charset="2"/>
              </a:rPr>
              <a:t>감소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; </a:t>
            </a:r>
            <a:r>
              <a:rPr lang="ko-KR" altLang="en-US" dirty="0" smtClean="0">
                <a:sym typeface="Wingdings" pitchFamily="2" charset="2"/>
              </a:rPr>
              <a:t>그렇다면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ko-KR" altLang="en-US" dirty="0" smtClean="0">
                <a:sym typeface="Wingdings" pitchFamily="2" charset="2"/>
              </a:rPr>
              <a:t>자본소득분배율은 어떻게 증가</a:t>
            </a:r>
            <a:r>
              <a:rPr lang="en-US" altLang="ko-KR" dirty="0" smtClean="0">
                <a:sym typeface="Wingdings" pitchFamily="2" charset="2"/>
              </a:rPr>
              <a:t>?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 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</a:t>
            </a:r>
            <a:r>
              <a:rPr lang="ko-KR" altLang="en-US" dirty="0" smtClean="0">
                <a:sym typeface="Wingdings" pitchFamily="2" charset="2"/>
              </a:rPr>
              <a:t>즉</a:t>
            </a:r>
            <a:r>
              <a:rPr lang="en-US" altLang="ko-KR" dirty="0" smtClean="0">
                <a:sym typeface="Wingdings" pitchFamily="2" charset="2"/>
              </a:rPr>
              <a:t>, r </a:t>
            </a:r>
            <a:r>
              <a:rPr lang="ko-KR" altLang="en-US" dirty="0" smtClean="0">
                <a:sym typeface="Wingdings" pitchFamily="2" charset="2"/>
              </a:rPr>
              <a:t>하락에도 불구하고</a:t>
            </a:r>
            <a:r>
              <a:rPr lang="en-US" altLang="ko-KR" dirty="0" smtClean="0">
                <a:sym typeface="Wingdings" pitchFamily="2" charset="2"/>
              </a:rPr>
              <a:t>  </a:t>
            </a:r>
            <a:r>
              <a:rPr lang="en-US" altLang="ko-KR" dirty="0" err="1" smtClean="0">
                <a:sym typeface="Wingdings" pitchFamily="2" charset="2"/>
              </a:rPr>
              <a:t>rK</a:t>
            </a:r>
            <a:r>
              <a:rPr lang="en-US" altLang="ko-KR" dirty="0" smtClean="0">
                <a:sym typeface="Wingdings" pitchFamily="2" charset="2"/>
              </a:rPr>
              <a:t>/</a:t>
            </a:r>
            <a:r>
              <a:rPr lang="en-US" altLang="ko-KR" dirty="0" err="1" smtClean="0">
                <a:sym typeface="Wingdings" pitchFamily="2" charset="2"/>
              </a:rPr>
              <a:t>wL</a:t>
            </a:r>
            <a:r>
              <a:rPr lang="ko-KR" altLang="en-US" dirty="0" smtClean="0">
                <a:sym typeface="Wingdings" pitchFamily="2" charset="2"/>
              </a:rPr>
              <a:t>가 상승하기 위한 조건</a:t>
            </a:r>
            <a:r>
              <a:rPr lang="en-US" altLang="ko-KR" dirty="0" smtClean="0">
                <a:sym typeface="Wingdings" pitchFamily="2" charset="2"/>
              </a:rPr>
              <a:t>?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  </a:t>
            </a:r>
            <a:r>
              <a:rPr lang="ko-KR" altLang="en-US" dirty="0" smtClean="0">
                <a:sym typeface="Wingdings" pitchFamily="2" charset="2"/>
              </a:rPr>
              <a:t>대체탄력성 </a:t>
            </a:r>
            <a:r>
              <a:rPr lang="en-US" altLang="ko-KR" dirty="0" smtClean="0">
                <a:sym typeface="Wingdings" pitchFamily="2" charset="2"/>
              </a:rPr>
              <a:t>&gt;1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</a:t>
            </a:r>
            <a:r>
              <a:rPr lang="ko-KR" altLang="en-US" dirty="0" smtClean="0">
                <a:sym typeface="Wingdings" pitchFamily="2" charset="2"/>
              </a:rPr>
              <a:t>대체탄력성이 </a:t>
            </a:r>
            <a:r>
              <a:rPr lang="en-US" altLang="ko-KR" dirty="0" smtClean="0">
                <a:sym typeface="Wingdings" pitchFamily="2" charset="2"/>
              </a:rPr>
              <a:t>1</a:t>
            </a:r>
            <a:r>
              <a:rPr lang="ko-KR" altLang="en-US" dirty="0" smtClean="0">
                <a:sym typeface="Wingdings" pitchFamily="2" charset="2"/>
              </a:rPr>
              <a:t>보다 클 때 알파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자본소득분배율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와 베타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자본</a:t>
            </a:r>
            <a:r>
              <a:rPr lang="en-US" altLang="ko-KR" dirty="0" smtClean="0">
                <a:sym typeface="Wingdings" pitchFamily="2" charset="2"/>
              </a:rPr>
              <a:t>/</a:t>
            </a:r>
            <a:r>
              <a:rPr lang="ko-KR" altLang="en-US" dirty="0" smtClean="0">
                <a:sym typeface="Wingdings" pitchFamily="2" charset="2"/>
              </a:rPr>
              <a:t>소득비율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가 같은 방향으로 움직임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</a:t>
            </a:r>
            <a:r>
              <a:rPr lang="ko-KR" altLang="en-US" dirty="0" smtClean="0">
                <a:sym typeface="Wingdings" pitchFamily="2" charset="2"/>
              </a:rPr>
              <a:t>그러나 대부분의 선행연구에서 대체탄력성 </a:t>
            </a:r>
            <a:r>
              <a:rPr lang="en-US" altLang="ko-KR" dirty="0" smtClean="0">
                <a:sym typeface="Wingdings" pitchFamily="2" charset="2"/>
              </a:rPr>
              <a:t>&lt;1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 </a:t>
            </a:r>
            <a:r>
              <a:rPr lang="ko-KR" altLang="en-US" dirty="0" err="1" smtClean="0">
                <a:sym typeface="Wingdings" pitchFamily="2" charset="2"/>
              </a:rPr>
              <a:t>피케티</a:t>
            </a:r>
            <a:r>
              <a:rPr lang="ko-KR" altLang="en-US" dirty="0" smtClean="0">
                <a:sym typeface="Wingdings" pitchFamily="2" charset="2"/>
              </a:rPr>
              <a:t> 비판 중 가장 많이 지적되는 문제 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논점 </a:t>
            </a:r>
            <a:r>
              <a:rPr lang="en-US" altLang="ko-KR" dirty="0" smtClean="0"/>
              <a:t>(2)’: </a:t>
            </a:r>
            <a:r>
              <a:rPr lang="ko-KR" altLang="en-US" dirty="0" err="1" smtClean="0"/>
              <a:t>한계생산력설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sz="2600" dirty="0" smtClean="0"/>
              <a:t>자본의 한계생산력이라는 개념은 주어진 사회에서 자본</a:t>
            </a:r>
            <a:r>
              <a:rPr lang="en-US" altLang="ko-KR" sz="2600" dirty="0" smtClean="0"/>
              <a:t>-</a:t>
            </a:r>
            <a:r>
              <a:rPr lang="ko-KR" altLang="en-US" sz="2600" dirty="0" smtClean="0"/>
              <a:t>노동의 분할을 정의하는 제도 및 규칙과는 독립적으로 정의된다는 점을 명확하게 서술해두는 것은 중요하다</a:t>
            </a:r>
            <a:r>
              <a:rPr lang="en-US" altLang="ko-KR" sz="2600" dirty="0" smtClean="0"/>
              <a:t>. </a:t>
            </a:r>
            <a:r>
              <a:rPr lang="ko-KR" altLang="en-US" sz="2600" dirty="0" smtClean="0"/>
              <a:t>예를 들어 토지 및 도구의 소유자가 자신의 자본을 이용한다면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그는 스스로에게 투자하는 자본의 수익률을 별도로 계산하지는 않을 것이다</a:t>
            </a:r>
            <a:r>
              <a:rPr lang="en-US" altLang="ko-KR" sz="2600" dirty="0" smtClean="0"/>
              <a:t>. </a:t>
            </a:r>
            <a:r>
              <a:rPr lang="ko-KR" altLang="en-US" sz="2600" dirty="0" smtClean="0"/>
              <a:t>그럼에도 불구하고 이 자본은 유용한 것이며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그의 한계생산력은 그 수익이 외부투자자에게 주어지는 경우와 같을 것이다</a:t>
            </a:r>
            <a:r>
              <a:rPr lang="en-US" altLang="ko-KR" sz="2600" dirty="0" smtClean="0"/>
              <a:t>. </a:t>
            </a:r>
            <a:r>
              <a:rPr lang="ko-KR" altLang="en-US" sz="2600" dirty="0" smtClean="0"/>
              <a:t>경제시스템이 자본스톡의 전부 혹은 일부를 집산화하여 </a:t>
            </a:r>
            <a:r>
              <a:rPr lang="en-US" altLang="ko-KR" sz="2600" dirty="0" smtClean="0"/>
              <a:t>(</a:t>
            </a:r>
            <a:r>
              <a:rPr lang="ko-KR" altLang="en-US" sz="2600" dirty="0" smtClean="0"/>
              <a:t>예를 들어 소련처럼</a:t>
            </a:r>
            <a:r>
              <a:rPr lang="en-US" altLang="ko-KR" sz="2600" dirty="0" smtClean="0"/>
              <a:t>) </a:t>
            </a:r>
            <a:r>
              <a:rPr lang="ko-KR" altLang="en-US" sz="2600" dirty="0" smtClean="0"/>
              <a:t>자본에 대한 모든 사적 수익을 제거해버리는 극단적인 경우에도 똑같은 것이 성립한다</a:t>
            </a:r>
            <a:r>
              <a:rPr lang="en-US" altLang="ko-KR" sz="2600" dirty="0" smtClean="0"/>
              <a:t>. </a:t>
            </a:r>
            <a:r>
              <a:rPr lang="ko-KR" altLang="en-US" sz="2600" dirty="0" smtClean="0"/>
              <a:t>그 경우 자본의 사적 수익은 </a:t>
            </a:r>
            <a:r>
              <a:rPr lang="en-US" altLang="ko-KR" sz="2600" dirty="0" smtClean="0"/>
              <a:t>"</a:t>
            </a:r>
            <a:r>
              <a:rPr lang="ko-KR" altLang="en-US" sz="2600" dirty="0" smtClean="0"/>
              <a:t>사회적</a:t>
            </a:r>
            <a:r>
              <a:rPr lang="en-US" altLang="ko-KR" sz="2600" dirty="0" smtClean="0"/>
              <a:t>" </a:t>
            </a:r>
            <a:r>
              <a:rPr lang="ko-KR" altLang="en-US" sz="2600" dirty="0" smtClean="0"/>
              <a:t>수익보다 적지만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후자는 여전히 추가적인 자본 단위의 한계생산력으로 정의된다</a:t>
            </a:r>
            <a:r>
              <a:rPr lang="en-US" altLang="ko-KR" sz="2600" dirty="0" smtClean="0"/>
              <a:t>. </a:t>
            </a:r>
            <a:r>
              <a:rPr lang="ko-KR" altLang="en-US" sz="2600" dirty="0" smtClean="0"/>
              <a:t>자본의 소유자가 새로운 일에 기여한 바가 전혀 없음에도 불구하고 이 한계생산물을 그들의 자본소유</a:t>
            </a:r>
            <a:r>
              <a:rPr lang="en-US" altLang="ko-KR" sz="2600" dirty="0" smtClean="0"/>
              <a:t>(</a:t>
            </a:r>
            <a:r>
              <a:rPr lang="ko-KR" altLang="en-US" sz="2600" dirty="0" smtClean="0"/>
              <a:t>그들의 과거 저축이건 선조들의 </a:t>
            </a:r>
            <a:r>
              <a:rPr lang="ko-KR" altLang="en-US" sz="2600" dirty="0" err="1" smtClean="0"/>
              <a:t>저축이건간에</a:t>
            </a:r>
            <a:r>
              <a:rPr lang="en-US" altLang="ko-KR" sz="2600" dirty="0" smtClean="0"/>
              <a:t>)</a:t>
            </a:r>
            <a:r>
              <a:rPr lang="ko-KR" altLang="en-US" sz="2600" dirty="0" smtClean="0"/>
              <a:t>에 대한 지불로서 받는 것이 유용하면서도 정당한 것인가</a:t>
            </a:r>
            <a:r>
              <a:rPr lang="en-US" altLang="ko-KR" sz="2600" dirty="0" smtClean="0"/>
              <a:t>? </a:t>
            </a:r>
            <a:r>
              <a:rPr lang="ko-KR" altLang="en-US" sz="2600" dirty="0" smtClean="0"/>
              <a:t>이것은 분명히 결정적인 질문이지만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나는 여기에서 그것을 묻지 않는다</a:t>
            </a:r>
            <a:r>
              <a:rPr lang="en-US" altLang="ko-KR" sz="2600" dirty="0" smtClean="0"/>
              <a:t>. (</a:t>
            </a:r>
            <a:r>
              <a:rPr lang="en-US" altLang="ko-KR" sz="2600" dirty="0" err="1" smtClean="0"/>
              <a:t>Piketty</a:t>
            </a:r>
            <a:r>
              <a:rPr lang="en-US" altLang="ko-KR" sz="2600" dirty="0" smtClean="0"/>
              <a:t>, 2014: 215) </a:t>
            </a:r>
            <a:endParaRPr lang="ko-KR" altLang="en-US" sz="2600" dirty="0" smtClean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논점 </a:t>
            </a:r>
            <a:r>
              <a:rPr lang="en-US" altLang="ko-KR" dirty="0" smtClean="0"/>
              <a:t>(3): </a:t>
            </a:r>
            <a:r>
              <a:rPr lang="en-US" altLang="ko-KR" dirty="0" err="1" smtClean="0"/>
              <a:t>Piketty</a:t>
            </a:r>
            <a:r>
              <a:rPr lang="en-US" altLang="ko-KR" dirty="0" smtClean="0"/>
              <a:t> vs. Marx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481328"/>
            <a:ext cx="7931224" cy="4525963"/>
          </a:xfrm>
        </p:spPr>
        <p:txBody>
          <a:bodyPr/>
          <a:lstStyle/>
          <a:p>
            <a:r>
              <a:rPr lang="ko-KR" altLang="en-US" dirty="0" smtClean="0"/>
              <a:t>한국의 </a:t>
            </a:r>
            <a:r>
              <a:rPr lang="en-US" altLang="ko-KR" dirty="0" smtClean="0"/>
              <a:t>Marxian</a:t>
            </a:r>
            <a:r>
              <a:rPr lang="ko-KR" altLang="en-US" dirty="0" smtClean="0"/>
              <a:t> </a:t>
            </a:r>
            <a:r>
              <a:rPr lang="en-US" altLang="ko-KR" dirty="0" smtClean="0"/>
              <a:t>ratios (1995-2012)</a:t>
            </a:r>
            <a:endParaRPr lang="ko-KR" altLang="en-US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547664" y="2276872"/>
          <a:ext cx="5646628" cy="3397349"/>
        </p:xfrm>
        <a:graphic>
          <a:graphicData uri="http://schemas.openxmlformats.org/presentationml/2006/ole">
            <p:oleObj spid="_x0000_s2050" name="Worksheet" r:id="rId3" imgW="4591050" imgH="2762250" progId="Excel.Sheet.8">
              <p:embed/>
            </p:oleObj>
          </a:graphicData>
        </a:graphic>
      </p:graphicFrame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한국의 </a:t>
            </a:r>
            <a:r>
              <a:rPr lang="ko-KR" altLang="en-US" dirty="0" err="1" smtClean="0"/>
              <a:t>피케티비율</a:t>
            </a:r>
            <a:r>
              <a:rPr lang="ko-KR" altLang="en-US" dirty="0" smtClean="0"/>
              <a:t> 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 부</a:t>
            </a:r>
            <a:r>
              <a:rPr lang="en-US" altLang="ko-KR" dirty="0" smtClean="0"/>
              <a:t>/</a:t>
            </a:r>
            <a:r>
              <a:rPr lang="ko-KR" altLang="en-US" dirty="0" smtClean="0"/>
              <a:t>소득비율                          자본소득분배율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(</a:t>
            </a:r>
            <a:r>
              <a:rPr lang="ko-KR" altLang="en-US" sz="2000" dirty="0" smtClean="0"/>
              <a:t>선진국에 비해도 높다</a:t>
            </a:r>
            <a:r>
              <a:rPr lang="en-US" altLang="ko-KR" sz="2000" dirty="0" smtClean="0"/>
              <a:t>)                 (</a:t>
            </a:r>
            <a:r>
              <a:rPr lang="ko-KR" altLang="en-US" sz="2000" dirty="0" smtClean="0"/>
              <a:t>너무 급하게 많이 올라갔다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28</a:t>
            </a:fld>
            <a:endParaRPr lang="ko-KR" altLang="en-US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467544" y="2348880"/>
          <a:ext cx="3486150" cy="2514600"/>
        </p:xfrm>
        <a:graphic>
          <a:graphicData uri="http://schemas.openxmlformats.org/presentationml/2006/ole">
            <p:oleObj spid="_x0000_s3074" name="Worksheet" r:id="rId3" imgW="3486150" imgH="2514600" progId="Excel.Sheet.8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3995936" y="2420888"/>
          <a:ext cx="3872956" cy="2330202"/>
        </p:xfrm>
        <a:graphic>
          <a:graphicData uri="http://schemas.openxmlformats.org/presentationml/2006/ole">
            <p:oleObj spid="_x0000_s3075" name="Worksheet" r:id="rId4" imgW="4591050" imgH="2762250" progId="Excel.Sheet.8">
              <p:embed/>
            </p:oleObj>
          </a:graphicData>
        </a:graphic>
      </p:graphicFrame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한국의 </a:t>
            </a:r>
            <a:r>
              <a:rPr lang="ko-KR" altLang="en-US" dirty="0" err="1" smtClean="0"/>
              <a:t>피케티비율</a:t>
            </a:r>
            <a:r>
              <a:rPr lang="ko-KR" altLang="en-US" dirty="0" smtClean="0"/>
              <a:t>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      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        </a:t>
            </a:r>
            <a:r>
              <a:rPr lang="ko-KR" altLang="en-US" dirty="0" smtClean="0"/>
              <a:t>자본수익률 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성장률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     </a:t>
            </a:r>
            <a:r>
              <a:rPr lang="ko-KR" altLang="en-US" sz="2000" dirty="0" smtClean="0"/>
              <a:t>선진국에 비하면  </a:t>
            </a:r>
            <a:r>
              <a:rPr lang="en-US" altLang="ko-KR" sz="2000" dirty="0" smtClean="0"/>
              <a:t>‘r-g’ </a:t>
            </a:r>
            <a:r>
              <a:rPr lang="ko-KR" altLang="en-US" sz="2000" dirty="0" smtClean="0"/>
              <a:t>는 큰 편이 아니다</a:t>
            </a:r>
            <a:endParaRPr lang="en-US" altLang="ko-KR" sz="2000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29</a:t>
            </a:fld>
            <a:endParaRPr lang="ko-KR" altLang="en-US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2276475" y="2047875"/>
          <a:ext cx="4591050" cy="2762250"/>
        </p:xfrm>
        <a:graphic>
          <a:graphicData uri="http://schemas.openxmlformats.org/presentationml/2006/ole">
            <p:oleObj spid="_x0000_s4098" name="Worksheet" r:id="rId3" imgW="4591050" imgH="2762250" progId="Excel.Sheet.8">
              <p:embed/>
            </p:oleObj>
          </a:graphicData>
        </a:graphic>
      </p:graphicFrame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16624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sz="2400" dirty="0" smtClean="0"/>
              <a:t>“The 2</a:t>
            </a:r>
            <a:r>
              <a:rPr lang="en-US" altLang="ko-KR" sz="2400" baseline="30000" dirty="0" smtClean="0"/>
              <a:t>nd</a:t>
            </a:r>
            <a:r>
              <a:rPr lang="en-US" altLang="ko-KR" sz="2400" dirty="0" smtClean="0"/>
              <a:t> Crisis of Economics” (1971.12)</a:t>
            </a:r>
          </a:p>
          <a:p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                         vs.</a:t>
            </a:r>
          </a:p>
          <a:p>
            <a:pPr>
              <a:buNone/>
            </a:pPr>
            <a:r>
              <a:rPr lang="en-US" altLang="ko-KR" sz="2400" dirty="0" smtClean="0"/>
              <a:t>             </a:t>
            </a:r>
          </a:p>
          <a:p>
            <a:pPr>
              <a:buNone/>
            </a:pPr>
            <a:r>
              <a:rPr lang="en-US" altLang="ko-KR" sz="2400" dirty="0" smtClean="0"/>
              <a:t>       </a:t>
            </a:r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1700" dirty="0" smtClean="0"/>
              <a:t>   J. Robinson(1903-1983) </a:t>
            </a:r>
          </a:p>
          <a:p>
            <a:pPr>
              <a:buNone/>
            </a:pPr>
            <a:r>
              <a:rPr lang="en-US" altLang="ko-KR" sz="1700" dirty="0" smtClean="0"/>
              <a:t>                                    P. Samuelson(1915-2009) + R. Solow(1924-)</a:t>
            </a:r>
          </a:p>
          <a:p>
            <a:r>
              <a:rPr lang="en-US" altLang="ko-KR" sz="2400" dirty="0" smtClean="0"/>
              <a:t>“Capital in the 21</a:t>
            </a:r>
            <a:r>
              <a:rPr lang="en-US" altLang="ko-KR" sz="2400" baseline="30000" dirty="0" smtClean="0"/>
              <a:t>st</a:t>
            </a:r>
            <a:r>
              <a:rPr lang="en-US" altLang="ko-KR" sz="2400" dirty="0" smtClean="0"/>
              <a:t> Century” (2015.1)</a:t>
            </a:r>
          </a:p>
          <a:p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                                                  </a:t>
            </a:r>
          </a:p>
          <a:p>
            <a:pPr>
              <a:buNone/>
            </a:pPr>
            <a:r>
              <a:rPr lang="en-US" altLang="ko-KR" sz="2400" dirty="0" smtClean="0"/>
              <a:t>                                                        vs. </a:t>
            </a:r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               </a:t>
            </a:r>
          </a:p>
          <a:p>
            <a:pPr>
              <a:buNone/>
            </a:pPr>
            <a:r>
              <a:rPr lang="en-US" altLang="ko-KR" sz="1700" dirty="0" smtClean="0"/>
              <a:t>                                         T. </a:t>
            </a:r>
            <a:r>
              <a:rPr lang="en-US" altLang="ko-KR" sz="1700" dirty="0" err="1" smtClean="0"/>
              <a:t>Piketty</a:t>
            </a:r>
            <a:r>
              <a:rPr lang="en-US" altLang="ko-KR" sz="1700" dirty="0" smtClean="0"/>
              <a:t>(1971-)                         </a:t>
            </a:r>
            <a:r>
              <a:rPr lang="en-US" altLang="ko-KR" sz="1700" dirty="0" err="1" smtClean="0"/>
              <a:t>G.Mankiw</a:t>
            </a:r>
            <a:r>
              <a:rPr lang="en-US" altLang="ko-KR" sz="1700" dirty="0" smtClean="0"/>
              <a:t>(1958-)</a:t>
            </a:r>
          </a:p>
          <a:p>
            <a:pPr>
              <a:buNone/>
            </a:pPr>
            <a:endParaRPr lang="en-US" altLang="ko-KR" sz="1700" dirty="0" smtClean="0"/>
          </a:p>
          <a:p>
            <a:pPr>
              <a:buNone/>
            </a:pPr>
            <a:endParaRPr lang="en-US" altLang="ko-KR" sz="1700" dirty="0" smtClean="0"/>
          </a:p>
          <a:p>
            <a:pPr>
              <a:buNone/>
            </a:pPr>
            <a:endParaRPr lang="ko-KR" altLang="en-US" sz="17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5" name=" 1"/>
          <p:cNvPicPr>
            <a:picLocks noChangeAspect="1"/>
          </p:cNvPicPr>
          <p:nvPr/>
        </p:nvPicPr>
        <p:blipFill rotWithShape="1">
          <a:blip r:embed="rId2" cstate="print"/>
          <a:stretch>
            <a:fillRect/>
          </a:stretch>
        </p:blipFill>
        <p:spPr>
          <a:xfrm>
            <a:off x="1331640" y="1196752"/>
            <a:ext cx="1258898" cy="1659457"/>
          </a:xfrm>
          <a:prstGeom prst="rect">
            <a:avLst/>
          </a:prstGeom>
        </p:spPr>
      </p:pic>
      <p:pic>
        <p:nvPicPr>
          <p:cNvPr id="6" name="그림 5" descr="samu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196752"/>
            <a:ext cx="1355667" cy="1656184"/>
          </a:xfrm>
          <a:prstGeom prst="rect">
            <a:avLst/>
          </a:prstGeom>
        </p:spPr>
      </p:pic>
      <p:pic>
        <p:nvPicPr>
          <p:cNvPr id="7" name="그림 6" descr="solo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196752"/>
            <a:ext cx="1171039" cy="1656184"/>
          </a:xfrm>
          <a:prstGeom prst="rect">
            <a:avLst/>
          </a:prstGeom>
        </p:spPr>
      </p:pic>
      <p:pic>
        <p:nvPicPr>
          <p:cNvPr id="9" name="그림 8" descr="manki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3861048"/>
            <a:ext cx="2402958" cy="1599059"/>
          </a:xfrm>
          <a:prstGeom prst="rect">
            <a:avLst/>
          </a:prstGeom>
        </p:spPr>
      </p:pic>
      <p:pic>
        <p:nvPicPr>
          <p:cNvPr id="10" name="내용 개체 틀 4" descr="pikett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3789040"/>
            <a:ext cx="1299610" cy="1944216"/>
          </a:xfrm>
          <a:prstGeom prst="rect">
            <a:avLst/>
          </a:prstGeom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한국의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피케티비율</a:t>
            </a:r>
            <a:r>
              <a:rPr lang="ko-KR" altLang="en-US" dirty="0" smtClean="0"/>
              <a:t> </a:t>
            </a:r>
            <a:r>
              <a:rPr lang="en-US" altLang="ko-KR" dirty="0" smtClean="0"/>
              <a:t>(3)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30</a:t>
            </a:fld>
            <a:endParaRPr lang="ko-KR" altLang="en-US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467544" y="1412776"/>
          <a:ext cx="4591050" cy="2762250"/>
        </p:xfrm>
        <a:graphic>
          <a:graphicData uri="http://schemas.openxmlformats.org/presentationml/2006/ole">
            <p:oleObj spid="_x0000_s6146" name="Worksheet" r:id="rId3" imgW="4591050" imgH="2762250" progId="Excel.Sheet.8">
              <p:embed/>
            </p:oleObj>
          </a:graphicData>
        </a:graphic>
      </p:graphicFrame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3563888" y="3789040"/>
          <a:ext cx="4591050" cy="2762250"/>
        </p:xfrm>
        <a:graphic>
          <a:graphicData uri="http://schemas.openxmlformats.org/presentationml/2006/ole">
            <p:oleObj spid="_x0000_s6147" name="Worksheet" r:id="rId4" imgW="4591050" imgH="2762250" progId="Excel.Sheet.8">
              <p:embed/>
            </p:oleObj>
          </a:graphicData>
        </a:graphic>
      </p:graphicFrame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31</a:t>
            </a:fld>
            <a:endParaRPr lang="ko-KR" altLang="en-US"/>
          </a:p>
        </p:txBody>
      </p:sp>
      <p:pic>
        <p:nvPicPr>
          <p:cNvPr id="43012" name="_x203328112" descr="EMB00000fb819f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028384" cy="4752528"/>
          </a:xfrm>
          <a:prstGeom prst="rect">
            <a:avLst/>
          </a:prstGeom>
          <a:noFill/>
        </p:spPr>
      </p:pic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95536" y="5664007"/>
            <a:ext cx="7740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견고딕" pitchFamily="18" charset="-127"/>
                <a:cs typeface="굴림" pitchFamily="50" charset="-127"/>
              </a:rPr>
              <a:t>출</a:t>
            </a:r>
            <a:r>
              <a:rPr kumimoji="1" lang="ko-KR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견고딕" pitchFamily="18" charset="-127"/>
                <a:cs typeface="굴림" pitchFamily="50" charset="-127"/>
              </a:rPr>
              <a:t>처</a:t>
            </a:r>
            <a:r>
              <a:rPr kumimoji="1" lang="en-US" altLang="ko-KR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  <a:cs typeface="함초롬바탕" pitchFamily="18" charset="-127"/>
              </a:rPr>
              <a:t>: </a:t>
            </a:r>
            <a:r>
              <a:rPr kumimoji="1" lang="ko-KR" altLang="en-US" sz="14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견고딕" pitchFamily="18" charset="-127"/>
                <a:cs typeface="굴림" pitchFamily="50" charset="-127"/>
              </a:rPr>
              <a:t>김낙년</a:t>
            </a:r>
            <a:r>
              <a:rPr kumimoji="1" lang="en-US" altLang="ko-KR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HY견고딕" pitchFamily="18" charset="-127"/>
                <a:cs typeface="함초롬바탕" pitchFamily="18" charset="-127"/>
              </a:rPr>
              <a:t>·</a:t>
            </a:r>
            <a:r>
              <a:rPr kumimoji="1" lang="ko-KR" altLang="en-US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견고딕" pitchFamily="18" charset="-127"/>
                <a:cs typeface="굴림" pitchFamily="50" charset="-127"/>
              </a:rPr>
              <a:t>김종일</a:t>
            </a:r>
            <a:r>
              <a:rPr kumimoji="1" lang="en-US" altLang="ko-KR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  <a:cs typeface="함초롬바탕" pitchFamily="18" charset="-127"/>
              </a:rPr>
              <a:t>, Top Incomes in Korea, 1933-2010, </a:t>
            </a:r>
            <a:r>
              <a:rPr kumimoji="1" lang="ko-KR" altLang="en-US" sz="14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견고딕" pitchFamily="18" charset="-127"/>
                <a:cs typeface="굴림" pitchFamily="50" charset="-127"/>
              </a:rPr>
              <a:t>낙성대연구소</a:t>
            </a:r>
            <a:r>
              <a:rPr kumimoji="1" lang="en-US" altLang="ko-KR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  <a:cs typeface="함초롬바탕" pitchFamily="18" charset="-127"/>
              </a:rPr>
              <a:t>, WP2014-03</a:t>
            </a:r>
            <a:endParaRPr kumimoji="1" lang="en-US" altLang="ko-KR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HY견고딕" pitchFamily="18" charset="-127"/>
              <a:ea typeface="HY견고딕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HY견고딕" pitchFamily="18" charset="-127"/>
                <a:cs typeface="굴림" pitchFamily="50" charset="-127"/>
              </a:rPr>
              <a:t> </a:t>
            </a:r>
            <a:r>
              <a:rPr kumimoji="1" lang="en-US" altLang="ko-KR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  <a:cs typeface="굴림" pitchFamily="50" charset="-127"/>
              </a:rPr>
              <a:t> </a:t>
            </a:r>
            <a:endParaRPr kumimoji="1" lang="en-US" altLang="ko-KR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HY견고딕" pitchFamily="18" charset="-127"/>
              <a:ea typeface="HY견고딕" pitchFamily="18" charset="-127"/>
              <a:cs typeface="굴림" pitchFamily="50" charset="-127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대안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Global Wealth</a:t>
            </a:r>
            <a:r>
              <a:rPr lang="ko-KR" altLang="en-US" dirty="0" smtClean="0"/>
              <a:t> </a:t>
            </a:r>
            <a:r>
              <a:rPr lang="en-US" altLang="ko-KR" dirty="0" smtClean="0"/>
              <a:t>tax</a:t>
            </a:r>
            <a:r>
              <a:rPr lang="ko-KR" altLang="en-US" dirty="0" smtClean="0"/>
              <a:t>  </a:t>
            </a:r>
            <a:r>
              <a:rPr lang="en-US" altLang="ko-KR" dirty="0" smtClean="0"/>
              <a:t>= </a:t>
            </a:r>
            <a:r>
              <a:rPr lang="ko-KR" altLang="en-US" dirty="0" smtClean="0"/>
              <a:t>글로벌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순부유세</a:t>
            </a:r>
            <a:endParaRPr lang="en-US" altLang="ko-KR" dirty="0" smtClean="0"/>
          </a:p>
          <a:p>
            <a:r>
              <a:rPr lang="ko-KR" altLang="en-US" dirty="0" smtClean="0"/>
              <a:t>순자산 </a:t>
            </a:r>
            <a:r>
              <a:rPr lang="en-US" altLang="ko-KR" dirty="0" smtClean="0"/>
              <a:t>(= </a:t>
            </a:r>
            <a:r>
              <a:rPr lang="ko-KR" altLang="en-US" dirty="0" smtClean="0"/>
              <a:t>총자산</a:t>
            </a:r>
            <a:r>
              <a:rPr lang="en-US" altLang="ko-KR" dirty="0" smtClean="0"/>
              <a:t>-</a:t>
            </a:r>
            <a:r>
              <a:rPr lang="ko-KR" altLang="en-US" dirty="0" err="1" smtClean="0"/>
              <a:t>총부채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대한 누진적 과세</a:t>
            </a:r>
            <a:endParaRPr lang="en-US" altLang="ko-KR" dirty="0" smtClean="0"/>
          </a:p>
          <a:p>
            <a:r>
              <a:rPr lang="ko-KR" altLang="en-US" dirty="0" smtClean="0"/>
              <a:t>실질적으로 상위 </a:t>
            </a:r>
            <a:r>
              <a:rPr lang="en-US" altLang="ko-KR" dirty="0" smtClean="0"/>
              <a:t>10~20% </a:t>
            </a:r>
            <a:r>
              <a:rPr lang="ko-KR" altLang="en-US" dirty="0" smtClean="0"/>
              <a:t>이상의 모든 국민에 대해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공직자 재산등록</a:t>
            </a:r>
            <a:r>
              <a:rPr lang="en-US" altLang="ko-KR" dirty="0" smtClean="0"/>
              <a:t>’</a:t>
            </a:r>
            <a:r>
              <a:rPr lang="ko-KR" altLang="en-US" dirty="0" smtClean="0"/>
              <a:t>과 같은 투명한 절차가 진행되어야 </a:t>
            </a:r>
            <a:r>
              <a:rPr lang="ko-KR" altLang="en-US" dirty="0" smtClean="0"/>
              <a:t>함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err="1" smtClean="0"/>
              <a:t>Piketty-Saez-Zuckman</a:t>
            </a:r>
            <a:r>
              <a:rPr lang="en-US" altLang="ko-KR" dirty="0" smtClean="0"/>
              <a:t> matrix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32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33</a:t>
            </a:fld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899592" y="116632"/>
          <a:ext cx="5040561" cy="6428232"/>
        </p:xfrm>
        <a:graphic>
          <a:graphicData uri="http://schemas.openxmlformats.org/drawingml/2006/table">
            <a:tbl>
              <a:tblPr/>
              <a:tblGrid>
                <a:gridCol w="477527"/>
                <a:gridCol w="992637"/>
                <a:gridCol w="630070"/>
                <a:gridCol w="682576"/>
                <a:gridCol w="892599"/>
                <a:gridCol w="917660"/>
                <a:gridCol w="447492"/>
              </a:tblGrid>
              <a:tr h="364932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부</a:t>
                      </a:r>
                      <a:r>
                        <a:rPr lang="en-US" altLang="ko-KR" sz="16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/</a:t>
                      </a: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소득비율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9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소득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</a:rPr>
                        <a:t>파레토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</a:rPr>
                        <a:t>분포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9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노동소득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자본소득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저축으로 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쌓은 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상속증여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받은 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631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</a:rPr>
                        <a:t>사업소득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</a:rPr>
                        <a:t>재산소득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32056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0.01%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0.01%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70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0.1%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0.1%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70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1%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1%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70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10%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10%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70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20%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20%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70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baseline="0" dirty="0">
                        <a:solidFill>
                          <a:srgbClr val="000000"/>
                        </a:solidFill>
                        <a:latin typeface="Arial Unicode MS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baseline="0" dirty="0">
                        <a:solidFill>
                          <a:srgbClr val="000000"/>
                        </a:solidFill>
                        <a:latin typeface="Arial Unicode MS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70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50%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50%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70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baseline="0" dirty="0">
                        <a:solidFill>
                          <a:srgbClr val="000000"/>
                        </a:solidFill>
                        <a:latin typeface="Arial Unicode MS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baseline="0" dirty="0">
                        <a:solidFill>
                          <a:srgbClr val="000000"/>
                        </a:solidFill>
                        <a:latin typeface="Arial Unicode MS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56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100%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baseline="0" dirty="0">
                          <a:solidFill>
                            <a:srgbClr val="000000"/>
                          </a:solidFill>
                          <a:latin typeface="Arial Unicode MS" pitchFamily="50" charset="-127"/>
                        </a:rPr>
                        <a:t>100%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932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자본소득분배율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</a:rPr>
                        <a:t>상속된 부의 비중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피케티의</a:t>
            </a:r>
            <a:r>
              <a:rPr lang="ko-KR" altLang="en-US" dirty="0" smtClean="0"/>
              <a:t> </a:t>
            </a:r>
            <a:r>
              <a:rPr lang="en-US" altLang="ko-KR" dirty="0" smtClean="0"/>
              <a:t>gloomy steady state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ko-KR" altLang="en-US" dirty="0" smtClean="0"/>
              <a:t>자본수익률</a:t>
            </a:r>
            <a:r>
              <a:rPr lang="en-US" altLang="ko-KR" dirty="0" smtClean="0"/>
              <a:t>: r, </a:t>
            </a:r>
            <a:r>
              <a:rPr lang="ko-KR" altLang="en-US" dirty="0" smtClean="0"/>
              <a:t>성장률</a:t>
            </a:r>
            <a:r>
              <a:rPr lang="en-US" altLang="ko-KR" dirty="0" smtClean="0"/>
              <a:t>: g, </a:t>
            </a:r>
            <a:r>
              <a:rPr lang="ko-KR" altLang="en-US" dirty="0" smtClean="0"/>
              <a:t>저축률</a:t>
            </a:r>
            <a:r>
              <a:rPr lang="en-US" altLang="ko-KR" dirty="0" smtClean="0"/>
              <a:t>: s </a:t>
            </a:r>
            <a:endParaRPr lang="ko-KR" altLang="en-US" dirty="0" smtClean="0"/>
          </a:p>
          <a:p>
            <a:pPr fontAlgn="base"/>
            <a:r>
              <a:rPr lang="ko-KR" altLang="en-US" dirty="0" smtClean="0"/>
              <a:t>제</a:t>
            </a:r>
            <a:r>
              <a:rPr lang="en-US" altLang="ko-KR" dirty="0" smtClean="0"/>
              <a:t>2</a:t>
            </a:r>
            <a:r>
              <a:rPr lang="ko-KR" altLang="en-US" dirty="0" smtClean="0"/>
              <a:t>법칙</a:t>
            </a:r>
            <a:r>
              <a:rPr lang="en-US" altLang="ko-KR" dirty="0" smtClean="0"/>
              <a:t>:  </a:t>
            </a:r>
            <a:r>
              <a:rPr lang="ko-KR" altLang="en-US" dirty="0" smtClean="0"/>
              <a:t>부</a:t>
            </a:r>
            <a:r>
              <a:rPr lang="en-US" altLang="ko-KR" dirty="0" smtClean="0"/>
              <a:t>/</a:t>
            </a:r>
            <a:r>
              <a:rPr lang="ko-KR" altLang="en-US" dirty="0" smtClean="0"/>
              <a:t>소득비율</a:t>
            </a:r>
            <a:r>
              <a:rPr lang="en-US" altLang="ko-KR" dirty="0" smtClean="0"/>
              <a:t>(</a:t>
            </a:r>
            <a:r>
              <a:rPr lang="ko-KR" altLang="en-US" dirty="0" smtClean="0"/>
              <a:t>베타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-&gt; s/g (steady state)</a:t>
            </a:r>
          </a:p>
          <a:p>
            <a:pPr fontAlgn="base"/>
            <a:r>
              <a:rPr lang="ko-KR" altLang="en-US" dirty="0" err="1" smtClean="0"/>
              <a:t>해로드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도마</a:t>
            </a:r>
            <a:r>
              <a:rPr lang="en-US" altLang="ko-KR" dirty="0" smtClean="0"/>
              <a:t>-</a:t>
            </a:r>
            <a:r>
              <a:rPr lang="ko-KR" altLang="en-US" dirty="0" err="1" smtClean="0"/>
              <a:t>솔로우</a:t>
            </a:r>
            <a:r>
              <a:rPr lang="ko-KR" altLang="en-US" dirty="0" smtClean="0"/>
              <a:t> 모형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참고로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마르크스에는 수렴 개념이 없음</a:t>
            </a:r>
          </a:p>
          <a:p>
            <a:pPr fontAlgn="base"/>
            <a:r>
              <a:rPr lang="ko-KR" altLang="en-US" dirty="0" smtClean="0"/>
              <a:t>중심모순</a:t>
            </a:r>
            <a:r>
              <a:rPr lang="en-US" altLang="ko-KR" dirty="0" smtClean="0"/>
              <a:t>:  r &gt; g . </a:t>
            </a:r>
            <a:r>
              <a:rPr lang="ko-KR" altLang="en-US" dirty="0" smtClean="0"/>
              <a:t>역사적으로 </a:t>
            </a:r>
            <a:r>
              <a:rPr lang="en-US" altLang="ko-KR" dirty="0" smtClean="0"/>
              <a:t>r</a:t>
            </a:r>
            <a:r>
              <a:rPr lang="ko-KR" altLang="en-US" dirty="0" smtClean="0"/>
              <a:t>은 </a:t>
            </a:r>
            <a:r>
              <a:rPr lang="en-US" altLang="ko-KR" dirty="0" smtClean="0"/>
              <a:t>4-5% </a:t>
            </a:r>
            <a:r>
              <a:rPr lang="ko-KR" altLang="en-US" dirty="0" smtClean="0"/>
              <a:t>밑으로 내려가지 않았음</a:t>
            </a:r>
          </a:p>
          <a:p>
            <a:pPr fontAlgn="base"/>
            <a:r>
              <a:rPr lang="ko-KR" altLang="en-US" dirty="0" err="1" smtClean="0"/>
              <a:t>피케티의</a:t>
            </a:r>
            <a:r>
              <a:rPr lang="ko-KR" altLang="en-US" dirty="0" smtClean="0"/>
              <a:t> </a:t>
            </a:r>
            <a:r>
              <a:rPr lang="en-US" altLang="ko-KR" dirty="0" smtClean="0"/>
              <a:t>gloomy forecast: r-g </a:t>
            </a:r>
            <a:r>
              <a:rPr lang="ko-KR" altLang="en-US" dirty="0" smtClean="0"/>
              <a:t>의 확대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미래 </a:t>
            </a:r>
            <a:r>
              <a:rPr lang="en-US" altLang="ko-KR" dirty="0" smtClean="0"/>
              <a:t>g </a:t>
            </a:r>
            <a:r>
              <a:rPr lang="ko-KR" altLang="en-US" dirty="0" smtClean="0"/>
              <a:t>하락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fontAlgn="base"/>
            <a:r>
              <a:rPr lang="ko-KR" altLang="en-US" dirty="0" smtClean="0"/>
              <a:t>부자들이 많이 소비하지 않는 한</a:t>
            </a:r>
            <a:r>
              <a:rPr lang="en-US" altLang="ko-KR" dirty="0" smtClean="0"/>
              <a:t> (</a:t>
            </a:r>
            <a:r>
              <a:rPr lang="ko-KR" altLang="en-US" dirty="0" smtClean="0"/>
              <a:t>참고로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한국에서 부자들의 저축성향은 매우 높다</a:t>
            </a:r>
            <a:r>
              <a:rPr lang="en-US" altLang="ko-KR" dirty="0" smtClean="0"/>
              <a:t>),</a:t>
            </a:r>
            <a:endParaRPr lang="ko-KR" altLang="en-US" dirty="0" smtClean="0"/>
          </a:p>
          <a:p>
            <a:pPr fontAlgn="base">
              <a:buNone/>
            </a:pPr>
            <a:r>
              <a:rPr lang="ko-KR" altLang="en-US" dirty="0" smtClean="0"/>
              <a:t>   돈이 돈을 버는 속도 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일해서 번 소득과 그로부터의 저축이 늘어나는 속도</a:t>
            </a:r>
          </a:p>
          <a:p>
            <a:pPr fontAlgn="base"/>
            <a:r>
              <a:rPr lang="ko-KR" altLang="en-US" dirty="0" smtClean="0"/>
              <a:t>부</a:t>
            </a:r>
            <a:r>
              <a:rPr lang="en-US" altLang="ko-KR" dirty="0" smtClean="0"/>
              <a:t>/</a:t>
            </a:r>
            <a:r>
              <a:rPr lang="ko-KR" altLang="en-US" dirty="0" smtClean="0"/>
              <a:t>소득비율의 상승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자본소득분배율의 상승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개인별 소득분배지표 악화</a:t>
            </a:r>
            <a:endParaRPr lang="en-US" altLang="ko-KR" dirty="0" smtClean="0"/>
          </a:p>
          <a:p>
            <a:pPr fontAlgn="base"/>
            <a:r>
              <a:rPr lang="ko-KR" altLang="en-US" dirty="0" smtClean="0"/>
              <a:t>부의 분포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파레토분포</a:t>
            </a:r>
            <a:r>
              <a:rPr lang="en-US" altLang="ko-KR" dirty="0" smtClean="0"/>
              <a:t>) </a:t>
            </a:r>
            <a:r>
              <a:rPr lang="ko-KR" altLang="en-US" dirty="0" smtClean="0"/>
              <a:t>악화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상속된 부의 비중 증가</a:t>
            </a:r>
          </a:p>
          <a:p>
            <a:pPr fontAlgn="base"/>
            <a:r>
              <a:rPr lang="en-US" altLang="ko-KR" dirty="0" smtClean="0"/>
              <a:t>The past devours the future.</a:t>
            </a:r>
            <a:endParaRPr lang="ko-KR" altLang="en-US" dirty="0" smtClean="0"/>
          </a:p>
          <a:p>
            <a:pPr fontAlgn="base"/>
            <a:r>
              <a:rPr lang="ko-KR" altLang="en-US" dirty="0" smtClean="0"/>
              <a:t>민주주의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사회정의에 대한 위협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D25D38E-DC7F-4D9E-96EC-324D002748DF}" type="slidenum">
              <a:rPr lang="ko-KR" altLang="en-US" smtClean="0"/>
              <a:pPr/>
              <a:t>34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J. Robinson</a:t>
            </a:r>
            <a:r>
              <a:rPr lang="en-US" altLang="ko-KR" sz="2000" dirty="0" smtClean="0"/>
              <a:t> </a:t>
            </a:r>
          </a:p>
          <a:p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“</a:t>
            </a:r>
            <a:r>
              <a:rPr lang="ko-KR" altLang="en-US" sz="2000" dirty="0" smtClean="0"/>
              <a:t>한계생산성이론으로부터 위안을 얻던 교수들이 청소부의 소득에 관해 얘기할 때면 신경이 예민해진다</a:t>
            </a:r>
            <a:r>
              <a:rPr lang="en-US" altLang="ko-KR" sz="2000" dirty="0" smtClean="0"/>
              <a:t>.”  </a:t>
            </a:r>
          </a:p>
          <a:p>
            <a:pPr>
              <a:buNone/>
            </a:pPr>
            <a:r>
              <a:rPr lang="en-US" altLang="ko-KR" sz="2000" dirty="0" smtClean="0"/>
              <a:t>   “</a:t>
            </a:r>
            <a:r>
              <a:rPr lang="ko-KR" altLang="en-US" sz="2000" dirty="0" smtClean="0"/>
              <a:t>누구나 알고 있는 사실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즉 자신의 상대적 소득은 결국 자신이 지닌 협상력에 의해 결정된다는 점을 유독 경제학자들만 모르고 있다</a:t>
            </a:r>
            <a:r>
              <a:rPr lang="en-US" altLang="ko-KR" sz="2000" dirty="0" smtClean="0"/>
              <a:t>.” </a:t>
            </a:r>
          </a:p>
          <a:p>
            <a:pPr>
              <a:buNone/>
            </a:pPr>
            <a:r>
              <a:rPr lang="en-US" altLang="ko-KR" sz="2000" dirty="0" smtClean="0"/>
              <a:t>  “</a:t>
            </a:r>
            <a:r>
              <a:rPr lang="ko-KR" altLang="en-US" sz="2000" dirty="0" smtClean="0"/>
              <a:t>재산소득은 </a:t>
            </a:r>
            <a:r>
              <a:rPr lang="en-US" altLang="ko-KR" sz="2000" dirty="0" smtClean="0"/>
              <a:t>'</a:t>
            </a:r>
            <a:r>
              <a:rPr lang="ko-KR" altLang="en-US" sz="2000" dirty="0" smtClean="0"/>
              <a:t>기다림의 대가</a:t>
            </a:r>
            <a:r>
              <a:rPr lang="en-US" altLang="ko-KR" sz="2000" dirty="0" smtClean="0"/>
              <a:t>'</a:t>
            </a:r>
            <a:r>
              <a:rPr lang="ko-KR" altLang="en-US" sz="2000" dirty="0" smtClean="0"/>
              <a:t>가 아니라 실은 훌륭한 주식중개업자를 고용한 대가에 지나지 않는다</a:t>
            </a:r>
            <a:r>
              <a:rPr lang="en-US" altLang="ko-KR" sz="2000" dirty="0" smtClean="0"/>
              <a:t>.” </a:t>
            </a:r>
            <a:endParaRPr lang="ko-KR" altLang="en-US" sz="20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r>
              <a:rPr lang="en-US" altLang="ko-KR" sz="2400" dirty="0" smtClean="0"/>
              <a:t>cf. C.E. Ferguson, “I personally have the faith”</a:t>
            </a:r>
            <a:r>
              <a:rPr lang="ko-KR" altLang="en-US" sz="2400" dirty="0" smtClean="0"/>
              <a:t> 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  (</a:t>
            </a:r>
            <a:r>
              <a:rPr lang="en-US" altLang="ko-KR" sz="2400" i="1" dirty="0" smtClean="0"/>
              <a:t>The Neoclassical Theory of Production and Distribution, </a:t>
            </a:r>
            <a:r>
              <a:rPr lang="en-US" altLang="ko-KR" sz="2400" dirty="0" smtClean="0"/>
              <a:t>1969)</a:t>
            </a:r>
          </a:p>
          <a:p>
            <a:pPr>
              <a:buNone/>
            </a:pP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err="1" smtClean="0"/>
              <a:t>한계생산력설</a:t>
            </a:r>
            <a:r>
              <a:rPr lang="en-US" altLang="ko-KR" sz="3200" dirty="0" smtClean="0"/>
              <a:t> </a:t>
            </a:r>
            <a:r>
              <a:rPr lang="ko-KR" altLang="en-US" sz="3200" dirty="0" smtClean="0"/>
              <a:t>비판</a:t>
            </a:r>
            <a:r>
              <a:rPr lang="en-US" altLang="ko-KR" sz="3200" dirty="0" smtClean="0"/>
              <a:t>(1971)</a:t>
            </a:r>
            <a:endParaRPr lang="ko-KR" altLang="en-US" sz="32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z="2400" dirty="0" smtClean="0"/>
              <a:t>T. </a:t>
            </a:r>
            <a:r>
              <a:rPr lang="en-US" altLang="ko-KR" sz="2400" dirty="0" err="1" smtClean="0"/>
              <a:t>Piketty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“…personal consumption in the form of food or clothes is bound to be a </a:t>
            </a:r>
            <a:r>
              <a:rPr lang="en-US" altLang="ko-KR" sz="2000" dirty="0" err="1" smtClean="0"/>
              <a:t>tiney</a:t>
            </a:r>
            <a:r>
              <a:rPr lang="en-US" altLang="ko-KR" sz="2000" dirty="0" smtClean="0"/>
              <a:t> fraction for large fortunes, who usually spend most of their resources in order to purchase influence, prestige, and power.” even…</a:t>
            </a:r>
            <a:r>
              <a:rPr lang="en-US" altLang="ko-KR" sz="2000" dirty="0" smtClean="0">
                <a:solidFill>
                  <a:srgbClr val="FF0000"/>
                </a:solidFill>
              </a:rPr>
              <a:t>economists</a:t>
            </a:r>
            <a:r>
              <a:rPr lang="en-US" altLang="ko-KR" sz="2000" dirty="0" smtClean="0"/>
              <a:t>!!!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G. </a:t>
            </a:r>
            <a:r>
              <a:rPr lang="en-US" altLang="ko-KR" sz="2000" dirty="0" err="1" smtClean="0"/>
              <a:t>Mankiw</a:t>
            </a:r>
            <a:r>
              <a:rPr lang="en-US" altLang="ko-KR" sz="2000" dirty="0" smtClean="0"/>
              <a:t> (2015), “Yes r&gt;g, so what?”</a:t>
            </a:r>
          </a:p>
          <a:p>
            <a:pPr>
              <a:buNone/>
            </a:pPr>
            <a:r>
              <a:rPr lang="en-US" altLang="ko-KR" sz="2000" dirty="0" smtClean="0"/>
              <a:t>   "</a:t>
            </a:r>
            <a:r>
              <a:rPr lang="ko-KR" altLang="en-US" sz="2000" dirty="0" smtClean="0"/>
              <a:t>나는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이것은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경제학이라기보다는 </a:t>
            </a:r>
            <a:r>
              <a:rPr lang="ko-KR" altLang="en-US" sz="2000" dirty="0" smtClean="0">
                <a:solidFill>
                  <a:srgbClr val="FF0000"/>
                </a:solidFill>
              </a:rPr>
              <a:t>개인적 철학</a:t>
            </a:r>
            <a:r>
              <a:rPr lang="en-US" altLang="ko-KR" sz="2000" dirty="0" smtClean="0">
                <a:solidFill>
                  <a:srgbClr val="FF0000"/>
                </a:solidFill>
              </a:rPr>
              <a:t>(personal</a:t>
            </a:r>
            <a:r>
              <a:rPr lang="ko-KR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</a:rPr>
              <a:t>philosophy)</a:t>
            </a:r>
            <a:r>
              <a:rPr lang="ko-KR" altLang="en-US" sz="2000" dirty="0" smtClean="0"/>
              <a:t>의 진술이다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경제적으로 성공한 사람들이 재산을 자신을 위해서가 아니라 자녀들에게 이익이 되도록 사용하는 데에 이의를 제기할 만한 어떤 이유도 찾아낼 수 없다</a:t>
            </a:r>
            <a:r>
              <a:rPr lang="en-US" altLang="ko-KR" sz="2000" dirty="0" smtClean="0"/>
              <a:t>." </a:t>
            </a:r>
            <a:endParaRPr lang="ko-KR" altLang="en-US" sz="20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err="1" smtClean="0"/>
              <a:t>한계생산력설</a:t>
            </a:r>
            <a:r>
              <a:rPr lang="en-US" altLang="ko-KR" sz="3200" dirty="0" smtClean="0"/>
              <a:t> </a:t>
            </a:r>
            <a:r>
              <a:rPr lang="ko-KR" altLang="en-US" sz="3200" dirty="0" smtClean="0"/>
              <a:t>비판</a:t>
            </a:r>
            <a:r>
              <a:rPr lang="en-US" altLang="ko-KR" sz="3200" dirty="0" smtClean="0"/>
              <a:t>(2015)</a:t>
            </a:r>
            <a:endParaRPr lang="ko-KR" altLang="en-US" sz="32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altLang="ko-KR" sz="8000" dirty="0" smtClean="0"/>
              <a:t>T. </a:t>
            </a:r>
            <a:r>
              <a:rPr lang="en-US" altLang="ko-KR" sz="8000" dirty="0" err="1" smtClean="0"/>
              <a:t>Piketty</a:t>
            </a:r>
            <a:r>
              <a:rPr lang="en-US" altLang="ko-KR" sz="8000" dirty="0" smtClean="0"/>
              <a:t> (2015)  </a:t>
            </a:r>
          </a:p>
          <a:p>
            <a:pPr>
              <a:buNone/>
            </a:pPr>
            <a:r>
              <a:rPr lang="en-US" altLang="ko-KR" sz="8000" dirty="0" smtClean="0"/>
              <a:t>  “I hope this work can contribute to </a:t>
            </a:r>
            <a:r>
              <a:rPr lang="en-US" altLang="ko-KR" sz="8000" dirty="0" smtClean="0">
                <a:solidFill>
                  <a:srgbClr val="0070C0"/>
                </a:solidFill>
              </a:rPr>
              <a:t>put</a:t>
            </a:r>
            <a:r>
              <a:rPr lang="en-US" altLang="ko-KR" sz="8000" dirty="0" smtClean="0"/>
              <a:t> </a:t>
            </a:r>
            <a:r>
              <a:rPr lang="en-US" altLang="ko-KR" sz="8000" dirty="0" smtClean="0">
                <a:solidFill>
                  <a:srgbClr val="FF0000"/>
                </a:solidFill>
              </a:rPr>
              <a:t>the study of distribution and of the long run </a:t>
            </a:r>
            <a:r>
              <a:rPr lang="en-US" altLang="ko-KR" sz="8000" dirty="0" smtClean="0">
                <a:solidFill>
                  <a:srgbClr val="00B0F0"/>
                </a:solidFill>
              </a:rPr>
              <a:t>back </a:t>
            </a:r>
            <a:r>
              <a:rPr lang="en-US" altLang="ko-KR" sz="8000" dirty="0" smtClean="0"/>
              <a:t>at the center of economic thinking.”</a:t>
            </a:r>
          </a:p>
          <a:p>
            <a:endParaRPr lang="en-US" altLang="ko-KR" sz="8000" dirty="0" smtClean="0"/>
          </a:p>
          <a:p>
            <a:r>
              <a:rPr lang="en-US" altLang="ko-KR" sz="8000" dirty="0" smtClean="0"/>
              <a:t>Stationary state (</a:t>
            </a:r>
            <a:r>
              <a:rPr lang="ko-KR" altLang="en-US" sz="8000" dirty="0" smtClean="0"/>
              <a:t>고전학파</a:t>
            </a:r>
            <a:r>
              <a:rPr lang="en-US" altLang="ko-KR" sz="8000" dirty="0" smtClean="0"/>
              <a:t>) vs. steady state (</a:t>
            </a:r>
            <a:r>
              <a:rPr lang="ko-KR" altLang="en-US" sz="8000" dirty="0" err="1" smtClean="0"/>
              <a:t>신고전학파</a:t>
            </a:r>
            <a:r>
              <a:rPr lang="en-US" altLang="ko-KR" sz="8000" dirty="0" smtClean="0"/>
              <a:t>)</a:t>
            </a:r>
          </a:p>
          <a:p>
            <a:endParaRPr lang="en-US" altLang="ko-KR" sz="8000" dirty="0" smtClean="0"/>
          </a:p>
          <a:p>
            <a:endParaRPr lang="en-US" altLang="ko-KR" sz="4400" dirty="0" smtClean="0"/>
          </a:p>
          <a:p>
            <a:endParaRPr lang="en-US" altLang="ko-KR" sz="4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Return</a:t>
            </a:r>
            <a:r>
              <a:rPr lang="ko-KR" altLang="en-US" sz="3200" dirty="0" smtClean="0"/>
              <a:t> </a:t>
            </a:r>
            <a:r>
              <a:rPr lang="en-US" altLang="ko-KR" sz="3200" dirty="0" smtClean="0"/>
              <a:t>of dismal science?</a:t>
            </a:r>
            <a:endParaRPr lang="ko-KR" altLang="en-US" sz="32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altLang="ko-KR" sz="6400" dirty="0" smtClean="0"/>
          </a:p>
          <a:p>
            <a:r>
              <a:rPr lang="ko-KR" altLang="en-US" sz="6400" dirty="0" smtClean="0"/>
              <a:t>비관적 견해</a:t>
            </a:r>
            <a:endParaRPr lang="en-US" altLang="ko-KR" sz="6400" dirty="0" smtClean="0"/>
          </a:p>
          <a:p>
            <a:pPr>
              <a:buNone/>
            </a:pPr>
            <a:r>
              <a:rPr lang="en-US" altLang="ko-KR" sz="6400" dirty="0" smtClean="0"/>
              <a:t>   </a:t>
            </a:r>
          </a:p>
          <a:p>
            <a:pPr>
              <a:buNone/>
            </a:pPr>
            <a:r>
              <a:rPr lang="en-US" altLang="ko-KR" sz="6400" dirty="0" smtClean="0"/>
              <a:t>   Smith: </a:t>
            </a:r>
            <a:r>
              <a:rPr lang="ko-KR" altLang="en-US" sz="6400" dirty="0" smtClean="0"/>
              <a:t>자본간</a:t>
            </a:r>
            <a:r>
              <a:rPr lang="en-US" altLang="ko-KR" sz="6400" dirty="0" smtClean="0"/>
              <a:t> </a:t>
            </a:r>
            <a:r>
              <a:rPr lang="ko-KR" altLang="en-US" sz="6400" dirty="0" smtClean="0"/>
              <a:t>경쟁</a:t>
            </a:r>
            <a:r>
              <a:rPr lang="en-US" altLang="ko-KR" sz="6400" dirty="0" smtClean="0"/>
              <a:t>. </a:t>
            </a:r>
            <a:r>
              <a:rPr lang="ko-KR" altLang="en-US" sz="6400" dirty="0" smtClean="0"/>
              <a:t>분업확대로 </a:t>
            </a:r>
            <a:r>
              <a:rPr lang="en-US" altLang="ko-KR" sz="6400" dirty="0" smtClean="0"/>
              <a:t>Malthus</a:t>
            </a:r>
            <a:r>
              <a:rPr lang="ko-KR" altLang="en-US" sz="6400" dirty="0" smtClean="0"/>
              <a:t>적 </a:t>
            </a:r>
            <a:r>
              <a:rPr lang="en-US" altLang="ko-KR" sz="6400" dirty="0" smtClean="0"/>
              <a:t>trap</a:t>
            </a:r>
            <a:r>
              <a:rPr lang="ko-KR" altLang="en-US" sz="6400" dirty="0" smtClean="0"/>
              <a:t>은 벗어나나 결국 정체상태로</a:t>
            </a:r>
            <a:r>
              <a:rPr lang="en-US" altLang="ko-KR" sz="6400" dirty="0" smtClean="0"/>
              <a:t>!</a:t>
            </a:r>
            <a:r>
              <a:rPr lang="ko-KR" altLang="en-US" sz="6400" dirty="0" smtClean="0"/>
              <a:t> </a:t>
            </a:r>
            <a:endParaRPr lang="en-US" altLang="ko-KR" sz="6400" dirty="0" smtClean="0"/>
          </a:p>
          <a:p>
            <a:pPr>
              <a:buNone/>
            </a:pPr>
            <a:r>
              <a:rPr lang="en-US" altLang="ko-KR" sz="6400" dirty="0" smtClean="0"/>
              <a:t>   </a:t>
            </a:r>
          </a:p>
          <a:p>
            <a:pPr>
              <a:buNone/>
            </a:pPr>
            <a:r>
              <a:rPr lang="en-US" altLang="ko-KR" sz="6400" dirty="0" smtClean="0"/>
              <a:t>   Malthus: </a:t>
            </a:r>
            <a:r>
              <a:rPr lang="ko-KR" altLang="en-US" sz="6400" dirty="0" smtClean="0"/>
              <a:t>인구법칙  </a:t>
            </a:r>
            <a:r>
              <a:rPr lang="en-US" altLang="ko-KR" sz="6400" dirty="0" smtClean="0"/>
              <a:t>plus</a:t>
            </a:r>
            <a:r>
              <a:rPr lang="ko-KR" altLang="en-US" sz="6400" dirty="0" smtClean="0"/>
              <a:t> </a:t>
            </a:r>
            <a:r>
              <a:rPr lang="en-US" altLang="ko-KR" sz="6400" dirty="0" smtClean="0"/>
              <a:t> Ricardo: </a:t>
            </a:r>
            <a:r>
              <a:rPr lang="ko-KR" altLang="en-US" sz="6400" dirty="0" smtClean="0"/>
              <a:t>수확체감의</a:t>
            </a:r>
            <a:r>
              <a:rPr lang="en-US" altLang="ko-KR" sz="6400" dirty="0" smtClean="0"/>
              <a:t> </a:t>
            </a:r>
            <a:r>
              <a:rPr lang="ko-KR" altLang="en-US" sz="6400" dirty="0" smtClean="0"/>
              <a:t>법칙</a:t>
            </a:r>
            <a:r>
              <a:rPr lang="en-US" altLang="ko-KR" sz="6400" dirty="0" smtClean="0"/>
              <a:t> </a:t>
            </a:r>
          </a:p>
          <a:p>
            <a:pPr>
              <a:buNone/>
            </a:pPr>
            <a:endParaRPr lang="en-US" altLang="ko-KR" sz="6400" dirty="0" smtClean="0"/>
          </a:p>
          <a:p>
            <a:pPr>
              <a:buNone/>
            </a:pPr>
            <a:r>
              <a:rPr lang="en-US" altLang="ko-KR" sz="6400" dirty="0" smtClean="0"/>
              <a:t>   Marx: </a:t>
            </a:r>
            <a:r>
              <a:rPr lang="ko-KR" altLang="en-US" sz="6400" dirty="0" smtClean="0"/>
              <a:t>기술진보</a:t>
            </a:r>
            <a:r>
              <a:rPr lang="en-US" altLang="ko-KR" sz="6400" dirty="0" smtClean="0"/>
              <a:t>…</a:t>
            </a:r>
            <a:r>
              <a:rPr lang="ko-KR" altLang="en-US" sz="6400" dirty="0" smtClean="0"/>
              <a:t>그 자체가 이윤율 저하를 가져옴</a:t>
            </a:r>
            <a:endParaRPr lang="en-US" altLang="ko-KR" sz="6400" dirty="0" smtClean="0"/>
          </a:p>
          <a:p>
            <a:endParaRPr lang="en-US" altLang="ko-KR" sz="6400" dirty="0" smtClean="0"/>
          </a:p>
          <a:p>
            <a:r>
              <a:rPr lang="ko-KR" altLang="en-US" sz="6400" dirty="0" smtClean="0"/>
              <a:t>낙관적 견해</a:t>
            </a:r>
            <a:endParaRPr lang="en-US" altLang="ko-KR" sz="6400" dirty="0" smtClean="0"/>
          </a:p>
          <a:p>
            <a:pPr>
              <a:buNone/>
            </a:pPr>
            <a:r>
              <a:rPr lang="en-US" altLang="ko-KR" sz="6400" dirty="0" smtClean="0"/>
              <a:t>   </a:t>
            </a:r>
          </a:p>
          <a:p>
            <a:pPr>
              <a:buNone/>
            </a:pPr>
            <a:r>
              <a:rPr lang="en-US" altLang="ko-KR" sz="6400" dirty="0" smtClean="0"/>
              <a:t>    J. </a:t>
            </a:r>
            <a:r>
              <a:rPr lang="en-US" altLang="ko-KR" sz="6400" dirty="0" err="1" smtClean="0"/>
              <a:t>S.Mill</a:t>
            </a:r>
            <a:r>
              <a:rPr lang="en-US" altLang="ko-KR" sz="6400" dirty="0" smtClean="0"/>
              <a:t>: </a:t>
            </a:r>
            <a:r>
              <a:rPr lang="ko-KR" altLang="en-US" sz="6400" dirty="0" smtClean="0"/>
              <a:t>생산을</a:t>
            </a:r>
            <a:r>
              <a:rPr lang="en-US" altLang="ko-KR" sz="6400" dirty="0" smtClean="0"/>
              <a:t> </a:t>
            </a:r>
            <a:r>
              <a:rPr lang="ko-KR" altLang="en-US" sz="6400" dirty="0" smtClean="0"/>
              <a:t>지배하는 </a:t>
            </a:r>
            <a:r>
              <a:rPr lang="en-US" altLang="ko-KR" sz="6400" dirty="0" smtClean="0"/>
              <a:t>(</a:t>
            </a:r>
            <a:r>
              <a:rPr lang="ko-KR" altLang="en-US" sz="6400" dirty="0" smtClean="0"/>
              <a:t>자연</a:t>
            </a:r>
            <a:r>
              <a:rPr lang="en-US" altLang="ko-KR" sz="6400" dirty="0" smtClean="0"/>
              <a:t>)</a:t>
            </a:r>
            <a:r>
              <a:rPr lang="ko-KR" altLang="en-US" sz="6400" dirty="0" smtClean="0"/>
              <a:t>법칙 </a:t>
            </a:r>
            <a:r>
              <a:rPr lang="en-US" altLang="ko-KR" sz="6400" dirty="0" smtClean="0"/>
              <a:t>vs. </a:t>
            </a:r>
            <a:r>
              <a:rPr lang="ko-KR" altLang="en-US" sz="6400" dirty="0" smtClean="0"/>
              <a:t>분배를</a:t>
            </a:r>
            <a:r>
              <a:rPr lang="en-US" altLang="ko-KR" sz="6400" dirty="0" smtClean="0"/>
              <a:t> </a:t>
            </a:r>
            <a:r>
              <a:rPr lang="ko-KR" altLang="en-US" sz="6400" dirty="0" smtClean="0"/>
              <a:t>지배하는 </a:t>
            </a:r>
            <a:r>
              <a:rPr lang="en-US" altLang="ko-KR" sz="6400" dirty="0" smtClean="0"/>
              <a:t>(</a:t>
            </a:r>
            <a:r>
              <a:rPr lang="ko-KR" altLang="en-US" sz="6400" dirty="0" smtClean="0"/>
              <a:t>인위적</a:t>
            </a:r>
            <a:r>
              <a:rPr lang="en-US" altLang="ko-KR" sz="6400" dirty="0" smtClean="0"/>
              <a:t>/</a:t>
            </a:r>
            <a:r>
              <a:rPr lang="ko-KR" altLang="en-US" sz="6400" dirty="0" smtClean="0"/>
              <a:t>제도</a:t>
            </a:r>
            <a:r>
              <a:rPr lang="en-US" altLang="ko-KR" sz="6400" dirty="0" smtClean="0"/>
              <a:t>)</a:t>
            </a:r>
            <a:r>
              <a:rPr lang="ko-KR" altLang="en-US" sz="6400" dirty="0" smtClean="0"/>
              <a:t>법칙</a:t>
            </a:r>
            <a:endParaRPr lang="en-US" altLang="ko-KR" sz="6400" dirty="0" smtClean="0"/>
          </a:p>
          <a:p>
            <a:pPr>
              <a:buNone/>
            </a:pPr>
            <a:endParaRPr lang="en-US" altLang="ko-KR" sz="6400" dirty="0" smtClean="0"/>
          </a:p>
          <a:p>
            <a:pPr>
              <a:buNone/>
            </a:pPr>
            <a:r>
              <a:rPr lang="en-US" altLang="ko-KR" sz="6400" dirty="0" smtClean="0"/>
              <a:t>    Keynes: </a:t>
            </a:r>
            <a:r>
              <a:rPr lang="ko-KR" altLang="en-US" sz="6400" dirty="0" smtClean="0"/>
              <a:t>금리생활자의 안락사</a:t>
            </a:r>
            <a:r>
              <a:rPr lang="en-US" altLang="ko-KR" sz="6400" dirty="0" smtClean="0"/>
              <a:t>(the euthanasia of the </a:t>
            </a:r>
            <a:r>
              <a:rPr lang="en-US" altLang="ko-KR" sz="6400" dirty="0" err="1" smtClean="0"/>
              <a:t>rentiers</a:t>
            </a:r>
            <a:r>
              <a:rPr lang="en-US" altLang="ko-KR" sz="6400" dirty="0" smtClean="0"/>
              <a:t>) </a:t>
            </a:r>
          </a:p>
          <a:p>
            <a:pPr>
              <a:buNone/>
            </a:pPr>
            <a:r>
              <a:rPr lang="en-US" altLang="ko-KR" sz="6400" dirty="0" smtClean="0">
                <a:sym typeface="Wingdings" pitchFamily="2" charset="2"/>
              </a:rPr>
              <a:t>        “</a:t>
            </a:r>
            <a:r>
              <a:rPr lang="ko-KR" altLang="en-US" sz="6400" dirty="0" smtClean="0">
                <a:sym typeface="Wingdings" pitchFamily="2" charset="2"/>
              </a:rPr>
              <a:t>인류는 지상에 창조된 뒤 처음으로 실질적이고 영원한 문제</a:t>
            </a:r>
            <a:r>
              <a:rPr lang="en-US" altLang="ko-KR" sz="6400" dirty="0" smtClean="0">
                <a:sym typeface="Wingdings" pitchFamily="2" charset="2"/>
              </a:rPr>
              <a:t>, </a:t>
            </a:r>
          </a:p>
          <a:p>
            <a:pPr>
              <a:buNone/>
            </a:pPr>
            <a:r>
              <a:rPr lang="en-US" altLang="ko-KR" sz="6400" dirty="0" smtClean="0">
                <a:sym typeface="Wingdings" pitchFamily="2" charset="2"/>
              </a:rPr>
              <a:t>      </a:t>
            </a:r>
            <a:r>
              <a:rPr lang="ko-KR" altLang="en-US" sz="6400" dirty="0" smtClean="0">
                <a:sym typeface="Wingdings" pitchFamily="2" charset="2"/>
              </a:rPr>
              <a:t>즉 절박한 경제적 근심에서 벗어날 것이며</a:t>
            </a:r>
            <a:r>
              <a:rPr lang="en-US" altLang="ko-KR" sz="6400" dirty="0" smtClean="0">
                <a:sym typeface="Wingdings" pitchFamily="2" charset="2"/>
              </a:rPr>
              <a:t>, </a:t>
            </a:r>
            <a:r>
              <a:rPr lang="ko-KR" altLang="en-US" sz="6400" dirty="0" smtClean="0">
                <a:sym typeface="Wingdings" pitchFamily="2" charset="2"/>
              </a:rPr>
              <a:t>그들은 그 후에 얻은 자유를 어떻게 </a:t>
            </a:r>
            <a:endParaRPr lang="en-US" altLang="ko-KR" sz="64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sz="6400" dirty="0" smtClean="0">
                <a:sym typeface="Wingdings" pitchFamily="2" charset="2"/>
              </a:rPr>
              <a:t>      </a:t>
            </a:r>
            <a:r>
              <a:rPr lang="ko-KR" altLang="en-US" sz="6400" dirty="0" smtClean="0">
                <a:sym typeface="Wingdings" pitchFamily="2" charset="2"/>
              </a:rPr>
              <a:t>사용할지</a:t>
            </a:r>
            <a:r>
              <a:rPr lang="en-US" altLang="ko-KR" sz="6400" dirty="0" smtClean="0">
                <a:sym typeface="Wingdings" pitchFamily="2" charset="2"/>
              </a:rPr>
              <a:t>, </a:t>
            </a:r>
            <a:r>
              <a:rPr lang="ko-KR" altLang="en-US" sz="6400" dirty="0" smtClean="0">
                <a:sym typeface="Wingdings" pitchFamily="2" charset="2"/>
              </a:rPr>
              <a:t>여가를 어떻게 보낼지</a:t>
            </a:r>
            <a:r>
              <a:rPr lang="en-US" altLang="ko-KR" sz="6400" dirty="0" smtClean="0">
                <a:sym typeface="Wingdings" pitchFamily="2" charset="2"/>
              </a:rPr>
              <a:t>, </a:t>
            </a:r>
            <a:r>
              <a:rPr lang="ko-KR" altLang="en-US" sz="6400" dirty="0" smtClean="0">
                <a:sym typeface="Wingdings" pitchFamily="2" charset="2"/>
              </a:rPr>
              <a:t>어떻게 해야 현명하고 즐겁게 잘 살지 등의 </a:t>
            </a:r>
            <a:endParaRPr lang="en-US" altLang="ko-KR" sz="64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sz="6400" dirty="0" smtClean="0">
                <a:sym typeface="Wingdings" pitchFamily="2" charset="2"/>
              </a:rPr>
              <a:t>      </a:t>
            </a:r>
            <a:r>
              <a:rPr lang="ko-KR" altLang="en-US" sz="6400" dirty="0" smtClean="0">
                <a:sym typeface="Wingdings" pitchFamily="2" charset="2"/>
              </a:rPr>
              <a:t>문제로 고심할 것이다</a:t>
            </a:r>
            <a:r>
              <a:rPr lang="en-US" altLang="ko-KR" sz="6400" dirty="0" smtClean="0">
                <a:sym typeface="Wingdings" pitchFamily="2" charset="2"/>
              </a:rPr>
              <a:t>. (“Economic</a:t>
            </a:r>
            <a:r>
              <a:rPr lang="ko-KR" altLang="en-US" sz="6400" dirty="0" smtClean="0">
                <a:sym typeface="Wingdings" pitchFamily="2" charset="2"/>
              </a:rPr>
              <a:t> </a:t>
            </a:r>
            <a:r>
              <a:rPr lang="en-US" altLang="ko-KR" sz="6400" dirty="0" smtClean="0">
                <a:sym typeface="Wingdings" pitchFamily="2" charset="2"/>
              </a:rPr>
              <a:t>possibilities for our grandchildren”, </a:t>
            </a:r>
            <a:r>
              <a:rPr lang="en-US" altLang="ko-KR" sz="6400" dirty="0" smtClean="0"/>
              <a:t>1930) </a:t>
            </a:r>
          </a:p>
          <a:p>
            <a:endParaRPr lang="en-US" altLang="ko-KR" sz="4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Stationary</a:t>
            </a:r>
            <a:r>
              <a:rPr lang="ko-KR" altLang="en-US" sz="3200" dirty="0" smtClean="0"/>
              <a:t> </a:t>
            </a:r>
            <a:r>
              <a:rPr lang="en-US" altLang="ko-KR" sz="3200" dirty="0" smtClean="0"/>
              <a:t>state(</a:t>
            </a:r>
            <a:r>
              <a:rPr lang="ko-KR" altLang="en-US" sz="3200" dirty="0" smtClean="0"/>
              <a:t>고전학파</a:t>
            </a:r>
            <a:r>
              <a:rPr lang="en-US" altLang="ko-KR" sz="3200" dirty="0" smtClean="0"/>
              <a:t>)</a:t>
            </a:r>
            <a:endParaRPr lang="ko-KR" altLang="en-US" sz="32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 smtClean="0"/>
              <a:t> </a:t>
            </a:r>
            <a:r>
              <a:rPr lang="ko-KR" altLang="en-US" sz="1800" dirty="0" smtClean="0"/>
              <a:t>장기침체론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A. Hansen, J. </a:t>
            </a:r>
            <a:r>
              <a:rPr lang="en-US" altLang="ko-KR" sz="1800" dirty="0" err="1" smtClean="0"/>
              <a:t>Steindl</a:t>
            </a:r>
            <a:r>
              <a:rPr lang="en-US" altLang="ko-KR" sz="1800" dirty="0" smtClean="0"/>
              <a:t>. Paul </a:t>
            </a:r>
            <a:r>
              <a:rPr lang="en-US" altLang="ko-KR" sz="1800" dirty="0" err="1" smtClean="0"/>
              <a:t>Sweezy</a:t>
            </a:r>
            <a:r>
              <a:rPr lang="en-US" altLang="ko-KR" sz="1800" dirty="0" smtClean="0"/>
              <a:t> &amp; Paul </a:t>
            </a:r>
            <a:r>
              <a:rPr lang="en-US" altLang="ko-KR" sz="1800" dirty="0" err="1" smtClean="0"/>
              <a:t>Baran</a:t>
            </a:r>
            <a:r>
              <a:rPr lang="en-US" altLang="ko-KR" sz="1800" dirty="0" smtClean="0"/>
              <a:t> and etc.</a:t>
            </a:r>
          </a:p>
          <a:p>
            <a:pPr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이들의 예측은 왜 틀렸는가</a:t>
            </a:r>
            <a:r>
              <a:rPr lang="en-US" altLang="ko-KR" sz="1800" dirty="0" smtClean="0"/>
              <a:t>?</a:t>
            </a:r>
          </a:p>
          <a:p>
            <a:endParaRPr lang="en-US" altLang="ko-KR" sz="1800" dirty="0" smtClean="0"/>
          </a:p>
          <a:p>
            <a:r>
              <a:rPr lang="ko-KR" altLang="en-US" sz="1800" dirty="0" smtClean="0"/>
              <a:t>하나의 설명</a:t>
            </a:r>
            <a:r>
              <a:rPr lang="en-US" altLang="ko-KR" sz="1800" dirty="0" smtClean="0"/>
              <a:t>: M. </a:t>
            </a:r>
            <a:r>
              <a:rPr lang="en-US" altLang="ko-KR" sz="1800" dirty="0" err="1" smtClean="0"/>
              <a:t>Kalecki</a:t>
            </a:r>
            <a:r>
              <a:rPr lang="en-US" altLang="ko-KR" sz="1800" dirty="0" smtClean="0"/>
              <a:t>, “Political Aspects of Full Employment”(1937)…</a:t>
            </a:r>
            <a:r>
              <a:rPr lang="en-US" altLang="ko-KR" sz="1800" dirty="0" err="1" smtClean="0"/>
              <a:t>Kenynes</a:t>
            </a:r>
            <a:r>
              <a:rPr lang="ko-KR" altLang="en-US" sz="1800" dirty="0" smtClean="0"/>
              <a:t>의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완전고용의 기술적 가능성 </a:t>
            </a:r>
            <a:r>
              <a:rPr lang="en-US" altLang="ko-KR" sz="1800" dirty="0" smtClean="0"/>
              <a:t>plus </a:t>
            </a:r>
            <a:r>
              <a:rPr lang="ko-KR" altLang="en-US" sz="1800" dirty="0" smtClean="0"/>
              <a:t>정치적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불가능성을 설명</a:t>
            </a:r>
            <a:r>
              <a:rPr lang="en-US" altLang="ko-KR" sz="1800" dirty="0" smtClean="0"/>
              <a:t>.</a:t>
            </a:r>
          </a:p>
          <a:p>
            <a:pPr>
              <a:buNone/>
            </a:pPr>
            <a:r>
              <a:rPr lang="en-US" altLang="ko-KR" sz="1800" dirty="0" smtClean="0"/>
              <a:t>   </a:t>
            </a:r>
            <a:r>
              <a:rPr lang="en-US" altLang="ko-KR" sz="1800" dirty="0" smtClean="0">
                <a:sym typeface="Wingdings" pitchFamily="2" charset="2"/>
              </a:rPr>
              <a:t> </a:t>
            </a:r>
            <a:r>
              <a:rPr lang="ko-KR" altLang="en-US" sz="1800" dirty="0" err="1" smtClean="0">
                <a:sym typeface="Wingdings" pitchFamily="2" charset="2"/>
              </a:rPr>
              <a:t>지배블럭의</a:t>
            </a:r>
            <a:r>
              <a:rPr lang="ko-KR" altLang="en-US" sz="1800" dirty="0" smtClean="0">
                <a:sym typeface="Wingdings" pitchFamily="2" charset="2"/>
              </a:rPr>
              <a:t> 형성</a:t>
            </a:r>
            <a:r>
              <a:rPr lang="en-US" altLang="ko-KR" sz="1800" dirty="0" smtClean="0">
                <a:sym typeface="Wingdings" pitchFamily="2" charset="2"/>
              </a:rPr>
              <a:t>? (the </a:t>
            </a:r>
            <a:r>
              <a:rPr lang="en-US" altLang="ko-KR" sz="1800" dirty="0" err="1" smtClean="0">
                <a:sym typeface="Wingdings" pitchFamily="2" charset="2"/>
              </a:rPr>
              <a:t>rentier</a:t>
            </a:r>
            <a:r>
              <a:rPr lang="ko-KR" altLang="en-US" sz="1800" dirty="0" smtClean="0">
                <a:sym typeface="Wingdings" pitchFamily="2" charset="2"/>
              </a:rPr>
              <a:t>는 안락사하지 않음</a:t>
            </a:r>
            <a:r>
              <a:rPr lang="en-US" altLang="ko-KR" sz="1800" dirty="0" smtClean="0">
                <a:sym typeface="Wingdings" pitchFamily="2" charset="2"/>
              </a:rPr>
              <a:t>!)</a:t>
            </a:r>
          </a:p>
          <a:p>
            <a:pPr>
              <a:buNone/>
            </a:pPr>
            <a:r>
              <a:rPr lang="en-US" altLang="ko-KR" sz="1800" dirty="0" smtClean="0">
                <a:sym typeface="Wingdings" pitchFamily="2" charset="2"/>
              </a:rPr>
              <a:t>       cf. </a:t>
            </a:r>
            <a:r>
              <a:rPr lang="en-US" altLang="ko-KR" sz="1800" dirty="0" err="1" smtClean="0">
                <a:sym typeface="Wingdings" pitchFamily="2" charset="2"/>
              </a:rPr>
              <a:t>Okishio</a:t>
            </a:r>
            <a:r>
              <a:rPr lang="en-US" altLang="ko-KR" sz="1800" dirty="0" smtClean="0">
                <a:sym typeface="Wingdings" pitchFamily="2" charset="2"/>
              </a:rPr>
              <a:t>…</a:t>
            </a:r>
            <a:r>
              <a:rPr lang="ko-KR" altLang="en-US" sz="1800" dirty="0" smtClean="0">
                <a:sym typeface="Wingdings" pitchFamily="2" charset="2"/>
              </a:rPr>
              <a:t>자본으로서 기능하기 위한 최소자금필요량의 증대</a:t>
            </a:r>
            <a:r>
              <a:rPr lang="en-US" altLang="ko-KR" sz="1800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altLang="ko-KR" sz="1800" dirty="0" smtClean="0">
                <a:sym typeface="Wingdings" pitchFamily="2" charset="2"/>
              </a:rPr>
              <a:t>         plus “</a:t>
            </a:r>
            <a:r>
              <a:rPr lang="ko-KR" altLang="en-US" sz="1800" dirty="0" smtClean="0">
                <a:sym typeface="Wingdings" pitchFamily="2" charset="2"/>
              </a:rPr>
              <a:t>자본주의가</a:t>
            </a:r>
            <a:r>
              <a:rPr lang="en-US" altLang="ko-KR" sz="1800" dirty="0" smtClean="0">
                <a:sym typeface="Wingdings" pitchFamily="2" charset="2"/>
              </a:rPr>
              <a:t> </a:t>
            </a:r>
            <a:r>
              <a:rPr lang="ko-KR" altLang="en-US" sz="1800" dirty="0" smtClean="0">
                <a:sym typeface="Wingdings" pitchFamily="2" charset="2"/>
              </a:rPr>
              <a:t>최대이윤율 </a:t>
            </a:r>
            <a:r>
              <a:rPr lang="ko-KR" altLang="en-US" sz="1800" dirty="0" err="1" smtClean="0">
                <a:sym typeface="Wingdings" pitchFamily="2" charset="2"/>
              </a:rPr>
              <a:t>불하락</a:t>
            </a:r>
            <a:r>
              <a:rPr lang="ko-KR" altLang="en-US" sz="1800" dirty="0" smtClean="0">
                <a:sym typeface="Wingdings" pitchFamily="2" charset="2"/>
              </a:rPr>
              <a:t> 및 노동생산성증대의 기술을 찾지 </a:t>
            </a:r>
            <a:endParaRPr lang="en-US" altLang="ko-KR" sz="18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sz="1800" dirty="0" smtClean="0">
                <a:sym typeface="Wingdings" pitchFamily="2" charset="2"/>
              </a:rPr>
              <a:t>         </a:t>
            </a:r>
            <a:r>
              <a:rPr lang="ko-KR" altLang="en-US" sz="1800" dirty="0" smtClean="0">
                <a:sym typeface="Wingdings" pitchFamily="2" charset="2"/>
              </a:rPr>
              <a:t>못한다고 가정할 선험적 근거는 없다</a:t>
            </a:r>
            <a:r>
              <a:rPr lang="en-US" altLang="ko-KR" sz="1800" smtClean="0">
                <a:sym typeface="Wingdings" pitchFamily="2" charset="2"/>
              </a:rPr>
              <a:t>!”</a:t>
            </a:r>
            <a:endParaRPr lang="en-US" altLang="ko-KR" sz="18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sz="2000" dirty="0" smtClean="0">
                <a:sym typeface="Wingdings" pitchFamily="2" charset="2"/>
              </a:rPr>
              <a:t>     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Others…</a:t>
            </a:r>
            <a:endParaRPr lang="ko-KR" altLang="en-US" sz="32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ko-KR" sz="8000" dirty="0" smtClean="0"/>
              <a:t>Solow-Swan model: </a:t>
            </a:r>
            <a:r>
              <a:rPr lang="en-US" altLang="ko-KR" sz="8000" dirty="0" err="1" smtClean="0"/>
              <a:t>Harrod-Domar’s</a:t>
            </a:r>
            <a:r>
              <a:rPr lang="en-US" altLang="ko-KR" sz="8000" dirty="0" smtClean="0"/>
              <a:t> dilemma </a:t>
            </a:r>
            <a:r>
              <a:rPr lang="ko-KR" altLang="en-US" sz="8000" dirty="0" smtClean="0"/>
              <a:t>해결</a:t>
            </a:r>
            <a:r>
              <a:rPr lang="en-US" altLang="ko-KR" sz="8000" dirty="0" smtClean="0"/>
              <a:t>?</a:t>
            </a:r>
          </a:p>
          <a:p>
            <a:pPr>
              <a:buNone/>
            </a:pPr>
            <a:r>
              <a:rPr lang="en-US" altLang="ko-KR" sz="8000" dirty="0" smtClean="0"/>
              <a:t>   </a:t>
            </a:r>
            <a:r>
              <a:rPr lang="ko-KR" altLang="en-US" sz="8000" dirty="0" smtClean="0"/>
              <a:t>자본</a:t>
            </a:r>
            <a:r>
              <a:rPr lang="en-US" altLang="ko-KR" sz="8000" dirty="0" smtClean="0"/>
              <a:t>-</a:t>
            </a:r>
            <a:r>
              <a:rPr lang="ko-KR" altLang="en-US" sz="8000" dirty="0" smtClean="0"/>
              <a:t>노동의 </a:t>
            </a:r>
            <a:r>
              <a:rPr lang="en-US" altLang="ko-KR" sz="8000" dirty="0" smtClean="0"/>
              <a:t>smooth</a:t>
            </a:r>
            <a:r>
              <a:rPr lang="ko-KR" altLang="en-US" sz="8000" dirty="0" smtClean="0"/>
              <a:t>한 대체가능성에</a:t>
            </a:r>
            <a:r>
              <a:rPr lang="en-US" altLang="ko-KR" sz="8000" dirty="0" smtClean="0"/>
              <a:t> </a:t>
            </a:r>
            <a:r>
              <a:rPr lang="ko-KR" altLang="en-US" sz="8000" dirty="0" smtClean="0"/>
              <a:t>기초</a:t>
            </a:r>
            <a:endParaRPr lang="en-US" altLang="ko-KR" sz="8000" dirty="0" smtClean="0"/>
          </a:p>
          <a:p>
            <a:pPr>
              <a:buNone/>
            </a:pPr>
            <a:r>
              <a:rPr lang="en-US" altLang="ko-KR" sz="8000" dirty="0" smtClean="0"/>
              <a:t>   (if </a:t>
            </a:r>
            <a:r>
              <a:rPr lang="ko-KR" altLang="en-US" sz="8000" dirty="0" smtClean="0"/>
              <a:t>이윤율 하락 </a:t>
            </a:r>
            <a:r>
              <a:rPr lang="en-US" altLang="ko-KR" sz="8000" dirty="0" smtClean="0">
                <a:sym typeface="Wingdings" pitchFamily="2" charset="2"/>
              </a:rPr>
              <a:t> </a:t>
            </a:r>
            <a:r>
              <a:rPr lang="ko-KR" altLang="en-US" sz="8000" dirty="0" smtClean="0">
                <a:sym typeface="Wingdings" pitchFamily="2" charset="2"/>
              </a:rPr>
              <a:t>노동을 자본으로 대체</a:t>
            </a:r>
            <a:r>
              <a:rPr lang="en-US" altLang="ko-KR" sz="8000" dirty="0" smtClean="0">
                <a:sym typeface="Wingdings" pitchFamily="2" charset="2"/>
              </a:rPr>
              <a:t>…)</a:t>
            </a:r>
            <a:endParaRPr lang="en-US" altLang="ko-KR" sz="8000" dirty="0" smtClean="0"/>
          </a:p>
          <a:p>
            <a:endParaRPr lang="en-US" altLang="ko-KR" sz="8000" dirty="0" smtClean="0"/>
          </a:p>
          <a:p>
            <a:r>
              <a:rPr lang="ko-KR" altLang="en-US" sz="8000" dirty="0" smtClean="0"/>
              <a:t>자본논쟁</a:t>
            </a:r>
            <a:r>
              <a:rPr lang="en-US" altLang="ko-KR" sz="8000" dirty="0" smtClean="0"/>
              <a:t>: </a:t>
            </a:r>
            <a:r>
              <a:rPr lang="ko-KR" altLang="en-US" sz="8000" dirty="0" smtClean="0"/>
              <a:t>집계적 생산함수 개념에 의문제기</a:t>
            </a:r>
            <a:r>
              <a:rPr lang="en-US" altLang="ko-KR" sz="8000" dirty="0" smtClean="0"/>
              <a:t>. </a:t>
            </a:r>
          </a:p>
          <a:p>
            <a:pPr>
              <a:buNone/>
            </a:pPr>
            <a:r>
              <a:rPr lang="en-US" altLang="ko-KR" sz="8000" dirty="0" smtClean="0"/>
              <a:t>   plus </a:t>
            </a:r>
            <a:r>
              <a:rPr lang="ko-KR" altLang="en-US" sz="8000" dirty="0" err="1" smtClean="0"/>
              <a:t>한계생산력설</a:t>
            </a:r>
            <a:r>
              <a:rPr lang="ko-KR" altLang="en-US" sz="8000" dirty="0" smtClean="0"/>
              <a:t> 비판</a:t>
            </a:r>
            <a:endParaRPr lang="en-US" altLang="ko-KR" sz="8000" dirty="0" smtClean="0"/>
          </a:p>
          <a:p>
            <a:endParaRPr lang="en-US" altLang="ko-KR" sz="8000" dirty="0" smtClean="0"/>
          </a:p>
          <a:p>
            <a:r>
              <a:rPr lang="ko-KR" altLang="en-US" sz="8000" dirty="0" smtClean="0"/>
              <a:t>그러나</a:t>
            </a:r>
            <a:r>
              <a:rPr lang="en-US" altLang="ko-KR" sz="8000" dirty="0" smtClean="0"/>
              <a:t>…as if…</a:t>
            </a:r>
            <a:r>
              <a:rPr lang="ko-KR" altLang="en-US" sz="8000" dirty="0" smtClean="0"/>
              <a:t>분배이론과 성장이론의 분리</a:t>
            </a:r>
            <a:r>
              <a:rPr lang="en-US" altLang="ko-KR" sz="8000" dirty="0" smtClean="0"/>
              <a:t>? </a:t>
            </a:r>
          </a:p>
          <a:p>
            <a:pPr>
              <a:buNone/>
            </a:pPr>
            <a:r>
              <a:rPr lang="en-US" altLang="ko-KR" sz="8000" dirty="0" smtClean="0"/>
              <a:t>    </a:t>
            </a:r>
          </a:p>
          <a:p>
            <a:pPr>
              <a:buNone/>
            </a:pPr>
            <a:r>
              <a:rPr lang="en-US" altLang="ko-KR" sz="8000" dirty="0" smtClean="0"/>
              <a:t>     </a:t>
            </a:r>
            <a:r>
              <a:rPr lang="ko-KR" altLang="en-US" sz="8000" dirty="0" smtClean="0"/>
              <a:t>분배이론은 원래부터 가격이론의 하위 분야</a:t>
            </a:r>
            <a:r>
              <a:rPr lang="en-US" altLang="ko-KR" sz="8000" dirty="0" smtClean="0"/>
              <a:t>. </a:t>
            </a:r>
          </a:p>
          <a:p>
            <a:pPr>
              <a:buNone/>
            </a:pPr>
            <a:r>
              <a:rPr lang="en-US" altLang="ko-KR" sz="8000" dirty="0" smtClean="0"/>
              <a:t>     plus  </a:t>
            </a:r>
            <a:r>
              <a:rPr lang="ko-KR" altLang="en-US" sz="8000" dirty="0" smtClean="0"/>
              <a:t>한계생산력이론은 분배이론으로서보다는 </a:t>
            </a:r>
            <a:endParaRPr lang="en-US" altLang="ko-KR" sz="8000" dirty="0" smtClean="0"/>
          </a:p>
          <a:p>
            <a:pPr>
              <a:buNone/>
            </a:pPr>
            <a:r>
              <a:rPr lang="en-US" altLang="ko-KR" sz="8000" dirty="0" smtClean="0"/>
              <a:t>     </a:t>
            </a:r>
            <a:r>
              <a:rPr lang="ko-KR" altLang="en-US" sz="8000" dirty="0" smtClean="0"/>
              <a:t>규범적</a:t>
            </a:r>
            <a:r>
              <a:rPr lang="en-US" altLang="ko-KR" sz="8000" dirty="0" smtClean="0"/>
              <a:t>/</a:t>
            </a:r>
            <a:r>
              <a:rPr lang="ko-KR" altLang="en-US" sz="8000" dirty="0" smtClean="0"/>
              <a:t>실증적 행동원칙</a:t>
            </a:r>
            <a:r>
              <a:rPr lang="en-US" altLang="ko-KR" sz="8000" dirty="0" smtClean="0"/>
              <a:t>(</a:t>
            </a:r>
            <a:r>
              <a:rPr lang="ko-KR" altLang="en-US" sz="8000" dirty="0" smtClean="0"/>
              <a:t>한계원리</a:t>
            </a:r>
            <a:r>
              <a:rPr lang="en-US" altLang="ko-KR" sz="8000" dirty="0" smtClean="0"/>
              <a:t>)</a:t>
            </a:r>
            <a:r>
              <a:rPr lang="ko-KR" altLang="en-US" sz="8000" dirty="0" smtClean="0"/>
              <a:t>으로 이해</a:t>
            </a:r>
            <a:endParaRPr lang="en-US" altLang="ko-KR" sz="8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F945-8F80-4105-8AE9-086458FB6D9B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Steady state(</a:t>
            </a:r>
            <a:r>
              <a:rPr lang="ko-KR" altLang="en-US" sz="3200" dirty="0" err="1" smtClean="0"/>
              <a:t>신고전학파</a:t>
            </a:r>
            <a:r>
              <a:rPr lang="en-US" altLang="ko-KR" sz="3200" dirty="0" smtClean="0"/>
              <a:t>)</a:t>
            </a:r>
            <a:endParaRPr lang="ko-KR" altLang="en-US" sz="32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2014-3-25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193</TotalTime>
  <Words>2023</Words>
  <Application>Microsoft Office PowerPoint</Application>
  <PresentationFormat>화면 슬라이드 쇼(4:3)</PresentationFormat>
  <Paragraphs>387</Paragraphs>
  <Slides>34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34</vt:i4>
      </vt:variant>
    </vt:vector>
  </HeadingPairs>
  <TitlesOfParts>
    <vt:vector size="37" baseType="lpstr">
      <vt:lpstr>광장</vt:lpstr>
      <vt:lpstr>Equation</vt:lpstr>
      <vt:lpstr>Worksheet</vt:lpstr>
      <vt:lpstr>우울한 과학의 귀환 : 분배와 성장이론의 역사</vt:lpstr>
      <vt:lpstr>슬라이드 2</vt:lpstr>
      <vt:lpstr>슬라이드 3</vt:lpstr>
      <vt:lpstr>한계생산력설 비판(1971)</vt:lpstr>
      <vt:lpstr>한계생산력설 비판(2015)</vt:lpstr>
      <vt:lpstr>Return of dismal science?</vt:lpstr>
      <vt:lpstr>Stationary state(고전학파)</vt:lpstr>
      <vt:lpstr>Others…</vt:lpstr>
      <vt:lpstr>Steady state(신고전학파)</vt:lpstr>
      <vt:lpstr>기술혁신의 가능성</vt:lpstr>
      <vt:lpstr>분배와 성장의 문제</vt:lpstr>
      <vt:lpstr>Return of dismal science?</vt:lpstr>
      <vt:lpstr>Return of dismal science?</vt:lpstr>
      <vt:lpstr>Thomas Piketty (1971-)</vt:lpstr>
      <vt:lpstr>The Fundamental Laws of Capitalism</vt:lpstr>
      <vt:lpstr>  Historical Data: Beta</vt:lpstr>
      <vt:lpstr>Historical Data: Beta</vt:lpstr>
      <vt:lpstr>Historical Data: Alpha</vt:lpstr>
      <vt:lpstr>Historical Data: r-g</vt:lpstr>
      <vt:lpstr>슬라이드 20</vt:lpstr>
      <vt:lpstr>슬라이드 21</vt:lpstr>
      <vt:lpstr>슬라이드 22</vt:lpstr>
      <vt:lpstr>능력주의(meritocracy)</vt:lpstr>
      <vt:lpstr>논점 (1) : 자본의 개념</vt:lpstr>
      <vt:lpstr>논점 (2): 대체탄력성</vt:lpstr>
      <vt:lpstr>논점 (2)’: 한계생산력설</vt:lpstr>
      <vt:lpstr>논점 (3): Piketty vs. Marx</vt:lpstr>
      <vt:lpstr>한국의 피케티비율 (1)</vt:lpstr>
      <vt:lpstr>한국의 피케티비율 (2)</vt:lpstr>
      <vt:lpstr>한국의 피케티비율 (3)</vt:lpstr>
      <vt:lpstr>슬라이드 31</vt:lpstr>
      <vt:lpstr>대안</vt:lpstr>
      <vt:lpstr>슬라이드 33</vt:lpstr>
      <vt:lpstr>피케티의 gloomy steady state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우울한 과학의 귀환 : 분배와 성장이론의 역사</dc:title>
  <dc:creator>user</dc:creator>
  <cp:lastModifiedBy>user</cp:lastModifiedBy>
  <cp:revision>72</cp:revision>
  <dcterms:created xsi:type="dcterms:W3CDTF">2015-03-16T05:05:31Z</dcterms:created>
  <dcterms:modified xsi:type="dcterms:W3CDTF">2015-03-18T05:33:35Z</dcterms:modified>
</cp:coreProperties>
</file>