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0" r:id="rId3"/>
    <p:sldId id="270" r:id="rId4"/>
    <p:sldId id="276" r:id="rId5"/>
    <p:sldId id="259" r:id="rId6"/>
    <p:sldId id="267" r:id="rId7"/>
    <p:sldId id="274" r:id="rId8"/>
    <p:sldId id="277" r:id="rId9"/>
    <p:sldId id="30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78" r:id="rId18"/>
    <p:sldId id="299" r:id="rId19"/>
    <p:sldId id="279" r:id="rId20"/>
    <p:sldId id="280" r:id="rId21"/>
    <p:sldId id="281" r:id="rId22"/>
  </p:sldIdLst>
  <p:sldSz cx="9144000" cy="6858000" type="screen4x3"/>
  <p:notesSz cx="6669088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CB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1" autoAdjust="0"/>
    <p:restoredTop sz="94660"/>
  </p:normalViewPr>
  <p:slideViewPr>
    <p:cSldViewPr>
      <p:cViewPr varScale="1">
        <p:scale>
          <a:sx n="70" d="100"/>
          <a:sy n="70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D1843-26F2-4665-B8B8-6694A6940583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74918-1B25-4123-A120-009DE54473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A232A-58BD-4089-A018-FDCA247F0C5E}" type="datetimeFigureOut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739B0-B8D9-44DD-9EA5-D052858371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64CCEF-CDD5-48BA-AB52-61F78494CF3B}" type="slidenum">
              <a:rPr lang="en-US" altLang="ko-KR" smtClean="0"/>
              <a:pPr/>
              <a:t>2</a:t>
            </a:fld>
            <a:endParaRPr lang="en-US" altLang="ko-KR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64CCEF-CDD5-48BA-AB52-61F78494CF3B}" type="slidenum">
              <a:rPr lang="en-US" altLang="ko-KR" smtClean="0"/>
              <a:pPr/>
              <a:t>3</a:t>
            </a:fld>
            <a:endParaRPr lang="en-US" altLang="ko-KR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64CCEF-CDD5-48BA-AB52-61F78494CF3B}" type="slidenum">
              <a:rPr lang="en-US" altLang="ko-KR" smtClean="0"/>
              <a:pPr/>
              <a:t>4</a:t>
            </a:fld>
            <a:endParaRPr lang="en-US" altLang="ko-KR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873C-EFC1-4147-8E9D-830468601703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E2179-152F-4E95-8594-38B5159933B0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1744B-7052-4ED0-AEAB-F516F9111843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6274-D404-44DC-933E-F7AF5619A4CC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09E77-099C-40A6-BCB4-DED88C18D695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34C1D-8445-4AC3-AA0B-B51CEEE26071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56814-2E62-4B53-A435-B3C5963D2BA7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8E1E-D564-435E-97BA-151763C83D2A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B85-21ED-4DFD-AE4B-6C38A2D7ED03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694E-ACDF-48F2-AF5D-949BCD53B249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EBB8-C832-4EC9-8B64-83B4A5349DEC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8BFAB-B158-48A2-A24E-13D3E9C3DEEE}" type="datetime1">
              <a:rPr lang="ko-KR" altLang="en-US" smtClean="0"/>
              <a:pPr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532440" y="6492875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180CB4"/>
                </a:solidFill>
              </a:defRPr>
            </a:lvl1pPr>
          </a:lstStyle>
          <a:p>
            <a:fld id="{03FAF25B-0215-405D-9100-A23A290231A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cnussk.com/index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254001"/>
          </a:xfrm>
        </p:spPr>
        <p:txBody>
          <a:bodyPr>
            <a:noAutofit/>
          </a:bodyPr>
          <a:lstStyle/>
          <a:p>
            <a:r>
              <a:rPr lang="ko-KR" altLang="en-US" sz="2800" dirty="0" smtClean="0"/>
              <a:t>연구의제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대한민국의 위상변화와 국제협력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&lt;Semi Topic: </a:t>
            </a:r>
            <a:r>
              <a:rPr lang="ko-KR" altLang="en-US" sz="2400" dirty="0" smtClean="0"/>
              <a:t>한국적 개발경험의 지식화와 확산</a:t>
            </a:r>
            <a:r>
              <a:rPr lang="en-US" altLang="ko-KR" sz="2400" dirty="0" smtClean="0"/>
              <a:t>&gt;</a:t>
            </a:r>
            <a:endParaRPr lang="ko-KR" altLang="en-US" sz="2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15616" y="2420888"/>
            <a:ext cx="6840760" cy="1752600"/>
          </a:xfrm>
        </p:spPr>
        <p:txBody>
          <a:bodyPr>
            <a:normAutofit fontScale="92500"/>
          </a:bodyPr>
          <a:lstStyle/>
          <a:p>
            <a:r>
              <a:rPr lang="ko-KR" altLang="en-US" b="1" dirty="0" err="1" smtClean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연구과제명</a:t>
            </a:r>
            <a:r>
              <a:rPr lang="en-US" altLang="ko-KR" b="1" dirty="0" smtClean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:</a:t>
            </a:r>
          </a:p>
          <a:p>
            <a:r>
              <a:rPr lang="ko-KR" altLang="en-US" b="1" dirty="0" smtClean="0">
                <a:solidFill>
                  <a:srgbClr val="0070C0"/>
                </a:solidFill>
                <a:latin typeface="휴먼엑스포" pitchFamily="18" charset="-127"/>
                <a:ea typeface="휴먼엑스포" pitchFamily="18" charset="-127"/>
              </a:rPr>
              <a:t>한국의 과학기술개발경험의 </a:t>
            </a:r>
            <a:endParaRPr lang="en-US" altLang="ko-KR" b="1" dirty="0" smtClean="0">
              <a:solidFill>
                <a:srgbClr val="0070C0"/>
              </a:solidFill>
              <a:latin typeface="휴먼엑스포" pitchFamily="18" charset="-127"/>
              <a:ea typeface="휴먼엑스포" pitchFamily="18" charset="-127"/>
            </a:endParaRPr>
          </a:p>
          <a:p>
            <a:r>
              <a:rPr lang="ko-KR" altLang="en-US" b="1" dirty="0" smtClean="0">
                <a:solidFill>
                  <a:srgbClr val="0070C0"/>
                </a:solidFill>
                <a:latin typeface="휴먼엑스포" pitchFamily="18" charset="-127"/>
                <a:ea typeface="휴먼엑스포" pitchFamily="18" charset="-127"/>
              </a:rPr>
              <a:t>지식화와 국제적 확산방안에 관한 연구</a:t>
            </a:r>
            <a:endParaRPr lang="ko-KR" altLang="en-US" b="1" dirty="0">
              <a:solidFill>
                <a:srgbClr val="0070C0"/>
              </a:soli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043608" y="620688"/>
            <a:ext cx="25202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SSK</a:t>
            </a:r>
            <a:r>
              <a:rPr lang="ko-KR" altLang="en-US" dirty="0" smtClean="0"/>
              <a:t>사업 발표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</a:t>
            </a:r>
            <a:r>
              <a:rPr lang="ko-KR" altLang="en-US" dirty="0" smtClean="0"/>
              <a:t>수요세미나</a:t>
            </a:r>
            <a:r>
              <a:rPr lang="en-US" altLang="ko-KR" dirty="0" smtClean="0"/>
              <a:t>)</a:t>
            </a:r>
            <a:endParaRPr lang="ko-KR" alt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99592" y="436510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latin typeface="휴먼엑스포" pitchFamily="18" charset="-127"/>
                <a:ea typeface="휴먼엑스포" pitchFamily="18" charset="-127"/>
              </a:rPr>
              <a:t>&lt;</a:t>
            </a:r>
            <a:r>
              <a:rPr lang="ko-KR" altLang="en-US" smtClean="0">
                <a:latin typeface="휴먼엑스포" pitchFamily="18" charset="-127"/>
                <a:ea typeface="휴먼엑스포" pitchFamily="18" charset="-127"/>
              </a:rPr>
              <a:t>발표순서</a:t>
            </a:r>
            <a:r>
              <a:rPr lang="en-US" altLang="ko-KR" smtClean="0">
                <a:latin typeface="휴먼엑스포" pitchFamily="18" charset="-127"/>
                <a:ea typeface="휴먼엑스포" pitchFamily="18" charset="-127"/>
              </a:rPr>
              <a:t>&gt;</a:t>
            </a:r>
            <a:endParaRPr lang="ko-KR" altLang="en-US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7" name="슬라이드 번호 개체 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043608" y="4869160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/>
              <a:t>연구진 구성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연구의 필요성 및 목적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연구의 장기연구의 필요성</a:t>
            </a: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연구내용 및 방법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716016" y="4869160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5"/>
            </a:pPr>
            <a:r>
              <a:rPr lang="ko-KR" altLang="en-US" dirty="0" smtClean="0"/>
              <a:t>연구성과</a:t>
            </a:r>
            <a:endParaRPr lang="en-US" altLang="ko-KR" dirty="0" smtClean="0"/>
          </a:p>
          <a:p>
            <a:pPr marL="342900" indent="-342900">
              <a:buAutoNum type="arabicPeriod" startAt="5"/>
            </a:pPr>
            <a:r>
              <a:rPr lang="ko-KR" altLang="en-US" dirty="0" smtClean="0"/>
              <a:t>연구인프라 구축현황</a:t>
            </a:r>
            <a:endParaRPr lang="en-US" altLang="ko-KR" dirty="0" smtClean="0"/>
          </a:p>
          <a:p>
            <a:pPr marL="342900" indent="-342900">
              <a:buAutoNum type="arabicPeriod" startAt="5"/>
            </a:pPr>
            <a:r>
              <a:rPr lang="ko-KR" altLang="en-US" dirty="0" smtClean="0"/>
              <a:t>연구의 비전 및 목표</a:t>
            </a:r>
            <a:endParaRPr lang="en-US" altLang="ko-KR" dirty="0" smtClean="0"/>
          </a:p>
          <a:p>
            <a:pPr marL="342900" indent="-342900">
              <a:buAutoNum type="arabicPeriod" startAt="5"/>
            </a:pPr>
            <a:r>
              <a:rPr lang="ko-KR" altLang="en-US" dirty="0" smtClean="0"/>
              <a:t>본 연구사업의 성장 모형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연구성과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10</a:t>
            </a:fld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539552" y="1412776"/>
          <a:ext cx="8136904" cy="4683053"/>
        </p:xfrm>
        <a:graphic>
          <a:graphicData uri="http://schemas.openxmlformats.org/drawingml/2006/table">
            <a:tbl>
              <a:tblPr/>
              <a:tblGrid>
                <a:gridCol w="402647"/>
                <a:gridCol w="605465"/>
                <a:gridCol w="3888432"/>
                <a:gridCol w="1224136"/>
                <a:gridCol w="2016224"/>
              </a:tblGrid>
              <a:tr h="753209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일련</a:t>
                      </a:r>
                      <a:endParaRPr lang="ko-KR" altLang="en-US" sz="1100" b="1" dirty="0"/>
                    </a:p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번호</a:t>
                      </a:r>
                      <a:endParaRPr lang="ko-KR" altLang="en-US" sz="1100" b="1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00"/>
                          </a:solidFill>
                          <a:latin typeface="굴림"/>
                        </a:rPr>
                        <a:t>발표일자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>
                          <a:solidFill>
                            <a:srgbClr val="000000"/>
                          </a:solidFill>
                          <a:latin typeface="굴림"/>
                        </a:rPr>
                        <a:t>연구실적물</a:t>
                      </a:r>
                      <a:r>
                        <a:rPr lang="ko-KR" altLang="en-US" sz="1100" b="1" dirty="0">
                          <a:solidFill>
                            <a:srgbClr val="000000"/>
                          </a:solidFill>
                          <a:latin typeface="굴림"/>
                        </a:rPr>
                        <a:t> 제목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00"/>
                          </a:solidFill>
                          <a:latin typeface="굴림"/>
                        </a:rPr>
                        <a:t>학술지명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00"/>
                          </a:solidFill>
                          <a:latin typeface="굴림"/>
                        </a:rPr>
                        <a:t>또는 </a:t>
                      </a:r>
                      <a:r>
                        <a:rPr lang="ko-KR" altLang="en-US" sz="1100" b="1" dirty="0" err="1">
                          <a:solidFill>
                            <a:srgbClr val="000000"/>
                          </a:solidFill>
                          <a:latin typeface="굴림"/>
                        </a:rPr>
                        <a:t>제출처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주요내용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 dirty="0">
                          <a:latin typeface="굴림"/>
                          <a:ea typeface="굴림"/>
                        </a:rPr>
                        <a:t>11</a:t>
                      </a:r>
                      <a:endParaRPr lang="en-US" sz="1000" dirty="0"/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2015.03</a:t>
                      </a:r>
                      <a:endParaRPr 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기업의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굴림"/>
                        </a:rPr>
                        <a:t>기술사업화역량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연구개발역량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혁신 및 수출성과간 관계 분석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-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굴림"/>
                        </a:rPr>
                        <a:t>대덕연구개발특구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 정부출연연구기관에서 기술을 도입한 기업을 중심으로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-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한국무역학회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굴림"/>
                        </a:rPr>
                        <a:t>대덕연구개발특구내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 기업의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굴림"/>
                        </a:rPr>
                        <a:t>기술사업화역량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연구개발역량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혁신 및 수출성과간 관계 분석 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12</a:t>
                      </a:r>
                      <a:endParaRPr lang="en-US" sz="1000"/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2015.</a:t>
                      </a:r>
                      <a:endParaRPr 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굴림"/>
                        </a:rPr>
                        <a:t>중국내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 다국적기업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R&amp;D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랩의 통제관리전략이 경영성과에 미치는 영향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굴림"/>
                        </a:rPr>
                        <a:t>국제경영관리학회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굴림"/>
                        </a:rPr>
                        <a:t>중국내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 다국적기업 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R&amp;D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랩의 통제관리전략이 경영성과에 미치는 영향</a:t>
                      </a:r>
                      <a:r>
                        <a:rPr lang="ko-KR" altLang="en-US" sz="1000" baseline="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 분석</a:t>
                      </a:r>
                      <a:endParaRPr lang="ko-KR" altLang="en-US" sz="1000" dirty="0" smtClean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13</a:t>
                      </a:r>
                      <a:endParaRPr lang="en-US" sz="1000"/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2015</a:t>
                      </a:r>
                      <a:endParaRPr 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혁신클러스터에서 혁신주체에 대한 기업의 신뢰가 클러스터에 대한 조직몰입과 기업혁신성과에 미치는 영향에 관한 연구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-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굴림"/>
                        </a:rPr>
                        <a:t>대덕연구개발특구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 중심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-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굴림"/>
                        </a:rPr>
                        <a:t>생산성논집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대덕연구개발특구내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 기업의 정부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대학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기업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연구기관에 대한 신뢰가 클러스터몰입 및 혁신성과에 미치는 영향을 분석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14</a:t>
                      </a:r>
                      <a:endParaRPr lang="en-US" sz="1000"/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2015</a:t>
                      </a:r>
                      <a:endParaRPr 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루마니아사례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한국의 과학기술발전모형을 루마니아에 적용가능성을 분석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15</a:t>
                      </a:r>
                      <a:endParaRPr lang="en-US" sz="1000"/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2015</a:t>
                      </a:r>
                      <a:endParaRPr 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미정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기업의 기술사업화 역량에 대한 분석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16</a:t>
                      </a:r>
                      <a:endParaRPr lang="en-US" sz="1000"/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2015</a:t>
                      </a:r>
                      <a:endParaRPr 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굴림"/>
                        </a:rPr>
                        <a:t>미정</a:t>
                      </a:r>
                      <a:endParaRPr lang="ko-KR" alt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기업의 기업가적 지향성에 대한 분석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 dirty="0" smtClean="0"/>
                        <a:t>17</a:t>
                      </a:r>
                      <a:endParaRPr lang="en-US" sz="1000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2015</a:t>
                      </a:r>
                      <a:endParaRPr 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코스타리카 사례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한국의 과학기술발전모형을 코스타리카에 적용가능성을 분석</a:t>
                      </a: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39552" y="764704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논문</a:t>
            </a:r>
            <a:r>
              <a:rPr lang="en-US" altLang="ko-KR" sz="2000" b="1" dirty="0" smtClean="0"/>
              <a:t>(2)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연구성과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11</a:t>
            </a:fld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539552" y="1700808"/>
          <a:ext cx="8136904" cy="4958065"/>
        </p:xfrm>
        <a:graphic>
          <a:graphicData uri="http://schemas.openxmlformats.org/drawingml/2006/table">
            <a:tbl>
              <a:tblPr/>
              <a:tblGrid>
                <a:gridCol w="402647"/>
                <a:gridCol w="749481"/>
                <a:gridCol w="2448272"/>
                <a:gridCol w="864096"/>
                <a:gridCol w="3672408"/>
              </a:tblGrid>
              <a:tr h="753209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일련</a:t>
                      </a:r>
                      <a:endParaRPr lang="ko-KR" altLang="en-US" sz="1100" b="1" dirty="0"/>
                    </a:p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번호</a:t>
                      </a:r>
                      <a:endParaRPr lang="ko-KR" altLang="en-US" sz="1100" b="1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출판</a:t>
                      </a:r>
                      <a:endParaRPr lang="en-US" altLang="ko-KR" sz="1100" b="1" dirty="0" smtClean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일자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>
                          <a:solidFill>
                            <a:srgbClr val="000000"/>
                          </a:solidFill>
                          <a:latin typeface="굴림"/>
                        </a:rPr>
                        <a:t>연구실적물</a:t>
                      </a:r>
                      <a:r>
                        <a:rPr lang="ko-KR" altLang="en-US" sz="1100" b="1" dirty="0">
                          <a:solidFill>
                            <a:srgbClr val="000000"/>
                          </a:solidFill>
                          <a:latin typeface="굴림"/>
                        </a:rPr>
                        <a:t> 제목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출판사</a:t>
                      </a:r>
                      <a:endParaRPr lang="ko-KR" altLang="en-US" sz="10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주요내용</a:t>
                      </a:r>
                      <a:endParaRPr lang="ko-KR" altLang="en-US" sz="10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 dirty="0">
                          <a:latin typeface="+mn-lt"/>
                          <a:ea typeface="굴림"/>
                        </a:rPr>
                        <a:t>1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2014.06</a:t>
                      </a:r>
                      <a:endParaRPr 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History of Technology Accumulation in The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Daedeok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Innopolis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: 1980s-1990s</a:t>
                      </a:r>
                      <a:endParaRPr 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EHWAPRESS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1980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년대와 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1990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년대의 대덕연구단지의 과학기술발전과정을 전반적인 연구활동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기술도입과정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기관별 도입현황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외국으로의 전수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기술도입채널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기술도입의 활용에 대한 만족도분석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기술이전의 동기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한국의 과학기술관련 규제와 지원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대덕연구단지의 경쟁력 분석 등으로 분석 기술</a:t>
                      </a: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+mn-lt"/>
                          <a:ea typeface="굴림"/>
                        </a:rPr>
                        <a:t>2</a:t>
                      </a:r>
                      <a:endParaRPr lang="en-US" sz="100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2014.06</a:t>
                      </a:r>
                      <a:endParaRPr lang="en-US" sz="100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시대별로 보는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</a:rPr>
                        <a:t>한국의 과학기술발전경험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</a:rPr>
                        <a:t>도서출판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비즈프레스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사건별로 그 사건의 전후에 대한 전개내용을 기술함으로써 전체적인 한국의 과학기술의 발전과정을 쉽게 알아볼 수 있도록 하고 있으며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이 자료를 근거로 정부정책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연구소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개인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개발기술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개발제품 등의 자료를 발췌해 연구할 수 있는 기초자료로</a:t>
                      </a: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활용가능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+mn-lt"/>
                          <a:ea typeface="굴림"/>
                        </a:rPr>
                        <a:t>3</a:t>
                      </a:r>
                      <a:endParaRPr lang="en-US" sz="100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2014.06</a:t>
                      </a:r>
                      <a:endParaRPr lang="en-US" sz="100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</a:rPr>
                        <a:t>개발도상국에게 전하는 한국과학기술발전의 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+mn-lt"/>
                        </a:rPr>
                        <a:t>, R&amp;D GEEL!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</a:rPr>
                        <a:t>도서출판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비즈프레스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과학기술의 단계를 소화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흡수기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개량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내면화기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창조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선도기로 보고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이 중 개발도상국들에게 필요한 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단계까지인 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1960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년대부터 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1990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년 중반까지의 한국의 과학기술발전경험의 특징과 기여요소를 파악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기술함으로써 한국의 현대과학의 역사만으로 봐도 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년이 넘는 시간에서의 광범위한 자료와 다양한 관련요인들을 단순화 하여 개발도상국이 쉽게 접근할 수 있도록 함</a:t>
                      </a: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+mn-lt"/>
                          <a:ea typeface="굴림"/>
                        </a:rPr>
                        <a:t>4</a:t>
                      </a:r>
                      <a:endParaRPr lang="en-US" sz="100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2014.12</a:t>
                      </a:r>
                      <a:endParaRPr lang="en-US" sz="100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</a:rPr>
                        <a:t>한국의 외국도입기술의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+mn-lt"/>
                        </a:rPr>
                        <a:t>지식화사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+mn-lt"/>
                        </a:rPr>
                        <a:t>이화출판사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1980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년대와 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1990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년의 우리 나라 기업들의 외국기술도입과정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도입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모방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소화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흡수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,</a:t>
                      </a:r>
                      <a:r>
                        <a:rPr lang="en-US" altLang="ko-KR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ko-KR" altLang="en-US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생산</a:t>
                      </a:r>
                      <a:r>
                        <a:rPr lang="en-US" altLang="ko-KR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r>
                        <a:rPr lang="ko-KR" altLang="en-US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과정을 블랙박스로 두고 이후 기술이전과정을 설명할 수 있도록 기술축적 및 </a:t>
                      </a:r>
                      <a:r>
                        <a:rPr lang="ko-KR" altLang="en-US" sz="1000" baseline="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지식화과정을</a:t>
                      </a:r>
                      <a:r>
                        <a:rPr lang="ko-KR" altLang="en-US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체계적으로 정리하였음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+mn-lt"/>
                          <a:ea typeface="굴림"/>
                        </a:rPr>
                        <a:t>5</a:t>
                      </a:r>
                      <a:endParaRPr lang="en-US" sz="100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2015.06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예정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)</a:t>
                      </a:r>
                      <a:endParaRPr 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+mn-lt"/>
                        </a:rPr>
                        <a:t>창조선도단계의 한국의 기술발전경험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도서출판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비즈프레스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2000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년대 한국의 창조선도단계로 접어들면서 펼쳐진 한국의 과학기술의 역사에 대해 사건을 중심으로 기술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+mn-lt"/>
                          <a:ea typeface="굴림"/>
                        </a:rPr>
                        <a:t>6</a:t>
                      </a:r>
                      <a:endParaRPr lang="en-US" sz="100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2015.06</a:t>
                      </a: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예정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  <a:ea typeface="굴림"/>
                        </a:rPr>
                        <a:t>)</a:t>
                      </a:r>
                      <a:endParaRPr 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+mn-lt"/>
                        </a:rPr>
                        <a:t>대덕연구개발특구의 사회적 자본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도서출판 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비즈프레스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대덕연구개발특구의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사회적자본의 정도를 연구자료를 바탕으로 기술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39552" y="971311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저술활동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연구성과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12</a:t>
            </a:fld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539552" y="1700808"/>
          <a:ext cx="8136904" cy="4319369"/>
        </p:xfrm>
        <a:graphic>
          <a:graphicData uri="http://schemas.openxmlformats.org/drawingml/2006/table">
            <a:tbl>
              <a:tblPr/>
              <a:tblGrid>
                <a:gridCol w="402647"/>
                <a:gridCol w="893497"/>
                <a:gridCol w="1152128"/>
                <a:gridCol w="4752528"/>
                <a:gridCol w="936104"/>
              </a:tblGrid>
              <a:tr h="753209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일련</a:t>
                      </a:r>
                      <a:endParaRPr lang="ko-KR" altLang="en-US" sz="1100" b="1" dirty="0"/>
                    </a:p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번호</a:t>
                      </a:r>
                      <a:endParaRPr lang="ko-KR" altLang="en-US" sz="1100" b="1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개최일시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행사명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내용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비고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 dirty="0">
                          <a:latin typeface="+mn-lt"/>
                          <a:ea typeface="굴림"/>
                        </a:rPr>
                        <a:t>1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20121207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추계학술대회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발표주제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"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첼맥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몽골 외국인 직접투자와 투자만족과의 관계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"(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충남대 조대우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+mn-lt"/>
                          <a:ea typeface="굴림"/>
                        </a:rPr>
                        <a:t>2</a:t>
                      </a:r>
                      <a:endParaRPr lang="en-US" sz="100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20121226</a:t>
                      </a:r>
                      <a:endParaRPr 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1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차 학술세미나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-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발표주제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1 “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대덕연구단지의 발전과정과 평가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카이스트 문만용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에 대한 토론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-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발표주제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 “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우리나라 과학기술정책의 진화과정과 평가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부산대학교 성성수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에 대한 토론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+mn-lt"/>
                          <a:ea typeface="굴림"/>
                        </a:rPr>
                        <a:t>3</a:t>
                      </a:r>
                      <a:endParaRPr lang="en-US" sz="100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20130206</a:t>
                      </a:r>
                      <a:endParaRPr 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차 학술세미나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발표주제 “한국생명공학연구원의 발전과정과 성과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한국생명공학연구원 권미자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)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에 대한 토론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+mn-lt"/>
                          <a:ea typeface="굴림"/>
                        </a:rPr>
                        <a:t>4</a:t>
                      </a:r>
                      <a:endParaRPr lang="en-US" sz="100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20130328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3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차 학술세미나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발표주제 “한국기계연구원의 발전과정과 성과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한국기계연구원 송재윤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에 대한 토론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+mn-lt"/>
                          <a:ea typeface="굴림"/>
                        </a:rPr>
                        <a:t>5</a:t>
                      </a:r>
                      <a:endParaRPr lang="en-US" sz="100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20130410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4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차 학술세미나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발표주제인 “한국전자통신연구원의 발전과정과 성과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한국전자통신연구원 허성익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에 대한 토론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+mn-lt"/>
                          <a:ea typeface="굴림"/>
                        </a:rPr>
                        <a:t>6</a:t>
                      </a:r>
                      <a:endParaRPr lang="en-US" sz="100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20130410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5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차 학술세미나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발표주제인 “실리콘밸리의 성공사례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미국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산호세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대학교 박태호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에 대한 토론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39552" y="971311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세미나</a:t>
            </a:r>
            <a:r>
              <a:rPr lang="en-US" altLang="ko-KR" sz="2000" b="1" dirty="0" smtClean="0"/>
              <a:t>/</a:t>
            </a:r>
            <a:r>
              <a:rPr lang="ko-KR" altLang="en-US" sz="2000" b="1" dirty="0" smtClean="0"/>
              <a:t>포럼</a:t>
            </a:r>
            <a:r>
              <a:rPr lang="en-US" altLang="ko-KR" sz="2000" b="1" dirty="0" smtClean="0"/>
              <a:t>/</a:t>
            </a:r>
            <a:r>
              <a:rPr lang="ko-KR" altLang="en-US" sz="2000" b="1" dirty="0" smtClean="0"/>
              <a:t>학술대회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연구성과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13</a:t>
            </a:fld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539552" y="1700808"/>
          <a:ext cx="8136904" cy="4938896"/>
        </p:xfrm>
        <a:graphic>
          <a:graphicData uri="http://schemas.openxmlformats.org/drawingml/2006/table">
            <a:tbl>
              <a:tblPr/>
              <a:tblGrid>
                <a:gridCol w="402647"/>
                <a:gridCol w="893497"/>
                <a:gridCol w="1152128"/>
                <a:gridCol w="4752528"/>
                <a:gridCol w="936104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일련</a:t>
                      </a:r>
                      <a:endParaRPr lang="ko-KR" altLang="en-US" sz="1100" b="1" dirty="0"/>
                    </a:p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번호</a:t>
                      </a:r>
                      <a:endParaRPr lang="ko-KR" altLang="en-US" sz="1100" b="1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개최일시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행사명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내용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비고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7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20130819~ 20130821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2013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15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회 경영관련학회 통합학술대회 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“제조기업의 혁신활동과 산업재산권이 국제화 수준에 미치는 효과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KOSPI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상장기업과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KOSDAQ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상장기업의 비교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조대우 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황경연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BK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란 주제로 논문발표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8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20130819~ 20130821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2013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15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회 경영관련학회 통합학술대회 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“중국 내 다국적기업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R&amp;D Lab’s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의 유형별 특성에 따른 통제관리형태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조대우 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김성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박사과정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란 주제로 논문발표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9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20130521~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20130530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대덕특구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STP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확산프로그램에 참여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안기돈 교수는 현재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대덕특구에서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STP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확산프로그램의 강사로 참여하여 개발도상국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24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개국에서 온 과학기술담당자들에게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그동안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우리 연구팀에서 연구된 과학기술경험 지식을 전달함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10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20120919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대만 국제학술세미나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“Creative Model of Science Park Development: Case study on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Daedeok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Innopolis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Foundation(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안기돈 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)"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11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20121006</a:t>
                      </a:r>
                      <a:endParaRPr 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베트남 국제학술세미나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“Three Stages of Science Park Development: The Case of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Daedeok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Innopolis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Foundation(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안기돈 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12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20130214~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20130221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인도네시아 방문을 통한 협력 및 조사활동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-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인도네시아 과학기술청에 해당하는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RISTEK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방문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- RISTEK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의 방문 외에 인도네시아로의 과학기술경험확산을 위해 필요한 경제 및 과학기술환경 등 제반환경을 분석하기 위해 코트라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한니산업기술협력센터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University Indonesia,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한인상공회의소 등을 방문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39552" y="971311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세미나</a:t>
            </a:r>
            <a:r>
              <a:rPr lang="en-US" altLang="ko-KR" sz="2000" b="1" dirty="0" smtClean="0"/>
              <a:t>/</a:t>
            </a:r>
            <a:r>
              <a:rPr lang="ko-KR" altLang="en-US" sz="2000" b="1" dirty="0" smtClean="0"/>
              <a:t>포럼</a:t>
            </a:r>
            <a:r>
              <a:rPr lang="en-US" altLang="ko-KR" sz="2000" b="1" dirty="0" smtClean="0"/>
              <a:t>/</a:t>
            </a:r>
            <a:r>
              <a:rPr lang="ko-KR" altLang="en-US" sz="2000" b="1" dirty="0" smtClean="0"/>
              <a:t>학술대회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연구성과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14</a:t>
            </a:fld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539552" y="1556792"/>
          <a:ext cx="8136904" cy="4710296"/>
        </p:xfrm>
        <a:graphic>
          <a:graphicData uri="http://schemas.openxmlformats.org/drawingml/2006/table">
            <a:tbl>
              <a:tblPr/>
              <a:tblGrid>
                <a:gridCol w="402647"/>
                <a:gridCol w="893497"/>
                <a:gridCol w="1800200"/>
                <a:gridCol w="4320480"/>
                <a:gridCol w="720080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일련</a:t>
                      </a:r>
                      <a:endParaRPr lang="ko-KR" altLang="en-US" sz="1100" b="1" dirty="0"/>
                    </a:p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번호</a:t>
                      </a:r>
                      <a:endParaRPr lang="ko-KR" altLang="en-US" sz="1100" b="1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개최일시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행사명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내용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비고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13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20121226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전북대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SSK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연구팀 연구원 초청 학술세미나 개최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본 연구팀의 주도로 학술세미나를 개최하여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전북대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SSK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연구팀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연구의제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"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글로컬라이제이션과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지역발전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글로컬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지역사회 현장기록의 비료분석과 사회자원화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"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가 연구의제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연구과제명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"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압축된 근대와 지역사회변동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개인기록을 통한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지역사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비교분석과 사회자원화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",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연구책임자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이정덕 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의 문만용 교수를 초청하여 교류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14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20130323</a:t>
                      </a:r>
                      <a:endParaRPr 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서강대 공동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콜로키움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참여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한국사회의 투명성 제고를 통한 국가경쟁력 강화 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SSK 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연구팀 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연구책임자 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: 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전성빈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)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과 기술의 사회화를 토대로 한 바람직한 기술성장전략제시 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SSK 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연구팀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연구책임자 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: 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김길선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)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의 공동 콜로키움 참여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15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20130426 </a:t>
                      </a:r>
                      <a:endParaRPr 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2010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년 선정 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SSK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연구팀 제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1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차 단독 심포지엄 참석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SSK-Networking 3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차 통합 심포지엄에 참여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16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20130624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본 연구팀 주관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SSK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팀 네트워킹 국내학술세미나 개최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전북대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SSK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연구팀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연구의제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"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글로컬라이제이션과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지역발전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글로컬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지역사회 현장기록의 비료분석과 사회자원화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"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가 연구의제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연구과제명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"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압축된 근대와 지역사회변동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개인기록을 통한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지역사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비교분석과 사회자원화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",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연구책임자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이정덕 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의 문만용 교수를 초청하여 교류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충남대측에서는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"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대덕연구개발특구의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진화과정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"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이란 주제로 안기돈 교수 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17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20130925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International Conference on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R&amp;D Knowledge and International Diffusion: 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A Driving Force to Creative Economy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"R&amp;D Knowledge &amp; Diffusion in </a:t>
                      </a:r>
                      <a:r>
                        <a:rPr lang="en-US" altLang="ko-KR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Daedeok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</a:t>
                      </a:r>
                      <a:r>
                        <a:rPr lang="en-US" altLang="ko-KR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Innopolis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한국의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대덕연구개발특구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R&amp;D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지식화 및 확산의 경험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)"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이란 제목으로 안기돈 교수 주제발표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18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20140211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경제학공동학술대회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“우리나라 국가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R&amp;D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사업을 통해 창출된 기술의 해외 이전 성과에 대한 국가별 비교 분석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조대우 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황경연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BK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란 주제로 논문발표 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39552" y="971311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세미나</a:t>
            </a:r>
            <a:r>
              <a:rPr lang="en-US" altLang="ko-KR" sz="2000" b="1" dirty="0" smtClean="0"/>
              <a:t>/</a:t>
            </a:r>
            <a:r>
              <a:rPr lang="ko-KR" altLang="en-US" sz="2000" b="1" dirty="0" smtClean="0"/>
              <a:t>포럼</a:t>
            </a:r>
            <a:r>
              <a:rPr lang="en-US" altLang="ko-KR" sz="2000" b="1" dirty="0" smtClean="0"/>
              <a:t>/</a:t>
            </a:r>
            <a:r>
              <a:rPr lang="ko-KR" altLang="en-US" sz="2000" b="1" dirty="0" smtClean="0"/>
              <a:t>학술대회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연구성과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15</a:t>
            </a:fld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611560" y="1628800"/>
          <a:ext cx="8136904" cy="4581088"/>
        </p:xfrm>
        <a:graphic>
          <a:graphicData uri="http://schemas.openxmlformats.org/drawingml/2006/table">
            <a:tbl>
              <a:tblPr/>
              <a:tblGrid>
                <a:gridCol w="402647"/>
                <a:gridCol w="893497"/>
                <a:gridCol w="1800200"/>
                <a:gridCol w="4320480"/>
                <a:gridCol w="720080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일련</a:t>
                      </a:r>
                      <a:endParaRPr lang="ko-KR" altLang="en-US" sz="1100" b="1" dirty="0"/>
                    </a:p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번호</a:t>
                      </a:r>
                      <a:endParaRPr lang="ko-KR" altLang="en-US" sz="1100" b="1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개최일시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행사명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내용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비고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19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20140211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경제학공동학술대회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“중국 내 다국적기업의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R&amp;D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랩의 유형별 특성이 경영성과에 미치는 영향에 관한 연구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본사의 통제수준에 의한 조절효과를 중심으로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조대우 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김성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박사과정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란 주제로 논문발표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20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20140516</a:t>
                      </a:r>
                      <a:endParaRPr 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한국생산성학회 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2014 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춘계학술대회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“기술의 특성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사업화 및 경영성과 간의 관계에 관한 실증연구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황경연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성을현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란 주제로 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21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20140527~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20140530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The 2nd International Conference of Supply Chain &amp; Technology Innovation (ICOSTI 2014)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“The Relationships among Trust, Innovative Performance, and Cluster Commitment of Company in Innovative Cluster: 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Focusing on INNOPOLIS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Daedeok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염명배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성을현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전임연구교수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22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20140527~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20140530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The 2nd International Conference of Supply Chain &amp; Technology Innovation (ICOSTI 2014)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“The Application of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Daedeok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Innopolis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’ Experiences to Romania Smart Specialization(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안기돈 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1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23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20140218</a:t>
                      </a:r>
                      <a:endParaRPr 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'K-scitech </a:t>
                      </a:r>
                      <a:r>
                        <a:rPr lang="ko-KR" altLang="en-US" sz="1000">
                          <a:solidFill>
                            <a:srgbClr val="000000"/>
                          </a:solidFill>
                          <a:latin typeface="한양신명조"/>
                        </a:rPr>
                        <a:t>지식확산포럼</a:t>
                      </a:r>
                      <a:r>
                        <a:rPr lang="en-US" altLang="ko-KR" sz="1000">
                          <a:solidFill>
                            <a:srgbClr val="000000"/>
                          </a:solidFill>
                          <a:latin typeface="한양신명조"/>
                        </a:rPr>
                        <a:t>'</a:t>
                      </a:r>
                      <a:endParaRPr lang="ko-KR" altLang="en-US" sz="13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대덕특구의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연구기관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책임급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실무진을 중심으로 포럼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(38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명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을 구성하여 창립총회를 갖고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"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대덕특구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40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년과 창조경제 구현을 위한 과학기술지식확산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"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이란 제목으로 주제를 발표함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.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24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20140425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년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SSK-Networking 3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차 통합 심포지엄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대덕연구개발특구내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정부출연연구기관에서 도입한 기술의 특성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기술사업화 및 경영성과 간의 관계에 관한 실증연구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성을현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전임연구교수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란 주제로 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39552" y="971311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세미나</a:t>
            </a:r>
            <a:r>
              <a:rPr lang="en-US" altLang="ko-KR" sz="2000" b="1" dirty="0" smtClean="0"/>
              <a:t>/</a:t>
            </a:r>
            <a:r>
              <a:rPr lang="ko-KR" altLang="en-US" sz="2000" b="1" dirty="0" smtClean="0"/>
              <a:t>포럼</a:t>
            </a:r>
            <a:r>
              <a:rPr lang="en-US" altLang="ko-KR" sz="2000" b="1" dirty="0" smtClean="0"/>
              <a:t>/</a:t>
            </a:r>
            <a:r>
              <a:rPr lang="ko-KR" altLang="en-US" sz="2000" b="1" dirty="0" smtClean="0"/>
              <a:t>학술대회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연구성과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16</a:t>
            </a:fld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611560" y="1628800"/>
          <a:ext cx="8136904" cy="4374232"/>
        </p:xfrm>
        <a:graphic>
          <a:graphicData uri="http://schemas.openxmlformats.org/drawingml/2006/table">
            <a:tbl>
              <a:tblPr/>
              <a:tblGrid>
                <a:gridCol w="402647"/>
                <a:gridCol w="893497"/>
                <a:gridCol w="1800200"/>
                <a:gridCol w="4320480"/>
                <a:gridCol w="720080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일련</a:t>
                      </a:r>
                      <a:endParaRPr lang="ko-KR" altLang="en-US" sz="1100" b="1" dirty="0"/>
                    </a:p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번호</a:t>
                      </a:r>
                      <a:endParaRPr lang="ko-KR" altLang="en-US" sz="1100" b="1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개최일시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행사명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내용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비고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25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20140425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년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SSK-Networking 3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차 통합 심포지엄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“도입기술우수성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연구개발역량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기술혁신성과 및 수출경쟁력 간 관계 분석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황경연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BK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란 주제로 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26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20140425</a:t>
                      </a:r>
                      <a:endParaRPr 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2014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년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SSK-Networking 3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차 통합 심포지엄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“혁신클러스터 내 인력양성사업에서의 교육훈련유효성의 영향요인에 관한 연구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(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한양신명조"/>
                        </a:rPr>
                        <a:t>염명배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 교수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)”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한양신명조"/>
                        </a:rPr>
                        <a:t>란 주제로 발표</a:t>
                      </a:r>
                      <a:endParaRPr lang="ko-KR" altLang="en-US" sz="13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27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20141029</a:t>
                      </a:r>
                      <a:endParaRPr 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제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차 과학기술지식확산포럼</a:t>
                      </a:r>
                      <a:endParaRPr 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“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정보통신연구개발의 지식확산방안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사회네트워크분석 활용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-(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최병철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ETRI,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책임연구원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)”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주제로 발표 및 토론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28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20141114</a:t>
                      </a:r>
                      <a:endParaRPr 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2014</a:t>
                      </a:r>
                      <a:r>
                        <a:rPr lang="en-US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International Conference(</a:t>
                      </a:r>
                      <a:r>
                        <a:rPr lang="ko-KR" altLang="en-US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한국은행 주관</a:t>
                      </a:r>
                      <a:r>
                        <a:rPr lang="en-US" altLang="ko-KR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“The Role of S&amp;T Regional Development in the Age of Creative Economy”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루마니아 사례 발표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안기돈 교수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1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29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20141122</a:t>
                      </a:r>
                      <a:endParaRPr 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The 8</a:t>
                      </a:r>
                      <a:r>
                        <a:rPr lang="en-US" altLang="ko-KR" sz="1000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th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altLang="ko-KR" sz="10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Internatonal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Triangle Symposium and the 3</a:t>
                      </a:r>
                      <a:r>
                        <a:rPr lang="en-US" altLang="ko-KR" sz="1000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rd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Asia Entrepreneurship Conference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“Entrepreneurship, Sustainable Growth, and Creative Economy</a:t>
                      </a:r>
                      <a:r>
                        <a:rPr lang="en-US" altLang="ko-KR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in One Asia Age” </a:t>
                      </a:r>
                      <a:r>
                        <a:rPr lang="ko-KR" altLang="en-US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발표논문 제목</a:t>
                      </a:r>
                      <a:r>
                        <a:rPr lang="en-US" altLang="ko-KR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” strategic</a:t>
                      </a:r>
                      <a:r>
                        <a:rPr lang="ko-KR" altLang="en-US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altLang="ko-KR" sz="10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Characteristics of Multinational Laboratories in China”(Daewoo Co, Xiao Sun and Xing Jin)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000" dirty="0" smtClean="0">
                          <a:latin typeface="+mn-lt"/>
                        </a:rPr>
                        <a:t>30</a:t>
                      </a:r>
                      <a:endParaRPr lang="en-US" sz="1000" dirty="0">
                        <a:latin typeface="+mn-lt"/>
                      </a:endParaRPr>
                    </a:p>
                  </a:txBody>
                  <a:tcPr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2015.2.24</a:t>
                      </a:r>
                      <a:endParaRPr 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2015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경제학 통합학술대회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국제지역학회 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중국진출 다국적기업 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R&amp;D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랩의 통제관리전략이 경영성과에 미치는 영향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조대우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김성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손효파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)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발표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39552" y="971311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세미나</a:t>
            </a:r>
            <a:r>
              <a:rPr lang="en-US" altLang="ko-KR" sz="2000" b="1" dirty="0" smtClean="0"/>
              <a:t>/</a:t>
            </a:r>
            <a:r>
              <a:rPr lang="ko-KR" altLang="en-US" sz="2000" b="1" dirty="0" smtClean="0"/>
              <a:t>포럼</a:t>
            </a:r>
            <a:r>
              <a:rPr lang="en-US" altLang="ko-KR" sz="2000" b="1" dirty="0" smtClean="0"/>
              <a:t>/</a:t>
            </a:r>
            <a:r>
              <a:rPr lang="ko-KR" altLang="en-US" sz="2000" b="1" dirty="0" smtClean="0"/>
              <a:t>학술대회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6.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연구인프라 구축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539552" y="971311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dirty="0" smtClean="0"/>
              <a:t>K-Tech</a:t>
            </a:r>
            <a:r>
              <a:rPr lang="ko-KR" altLang="en-US" sz="2000" b="1" dirty="0" smtClean="0"/>
              <a:t>확산센터의 설립</a:t>
            </a:r>
            <a:endParaRPr lang="ko-KR" altLang="en-US" sz="2000" b="1" dirty="0"/>
          </a:p>
        </p:txBody>
      </p:sp>
      <p:pic>
        <p:nvPicPr>
          <p:cNvPr id="14338" name="Picture 2" descr="http://www.cnussk.com/images/main/logo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908720"/>
            <a:ext cx="2114550" cy="600076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611560" y="170080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/>
            <a:r>
              <a:rPr lang="en-US" altLang="ko-KR" dirty="0" smtClean="0"/>
              <a:t>- SSK </a:t>
            </a:r>
            <a:r>
              <a:rPr lang="ko-KR" altLang="en-US" dirty="0" smtClean="0"/>
              <a:t>연구팀의 발족과 때를 맞춰 우리대학 경영경제연구소 내에 본 연구의 원활한 추진을 위해 </a:t>
            </a:r>
            <a:r>
              <a:rPr lang="en-US" altLang="ko-KR" dirty="0" smtClean="0"/>
              <a:t>K-tech</a:t>
            </a:r>
            <a:r>
              <a:rPr lang="ko-KR" altLang="en-US" dirty="0" smtClean="0"/>
              <a:t>확산센터 설립</a:t>
            </a:r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39552" y="2492896"/>
            <a:ext cx="7704856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과학지식확산확산포럼</a:t>
            </a:r>
            <a:r>
              <a:rPr lang="en-US" altLang="ko-KR" sz="1400" b="1" dirty="0" smtClean="0"/>
              <a:t>(K-</a:t>
            </a:r>
            <a:r>
              <a:rPr lang="en-US" altLang="ko-KR" sz="1400" b="1" dirty="0" err="1" smtClean="0"/>
              <a:t>schitech</a:t>
            </a:r>
            <a:r>
              <a:rPr lang="en-US" altLang="ko-KR" sz="1400" b="1" dirty="0" smtClean="0"/>
              <a:t> Knowledge Diffusion Forum)</a:t>
            </a:r>
            <a:r>
              <a:rPr lang="ko-KR" altLang="en-US" sz="2000" b="1" dirty="0" smtClean="0"/>
              <a:t>의 설립</a:t>
            </a:r>
            <a:endParaRPr lang="ko-KR" altLang="en-US" sz="2000" b="1" dirty="0"/>
          </a:p>
        </p:txBody>
      </p:sp>
      <p:sp>
        <p:nvSpPr>
          <p:cNvPr id="12" name="직사각형 11"/>
          <p:cNvSpPr/>
          <p:nvPr/>
        </p:nvSpPr>
        <p:spPr>
          <a:xfrm>
            <a:off x="611560" y="3070701"/>
            <a:ext cx="80648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6450" indent="-806450"/>
            <a:r>
              <a:rPr lang="en-US" altLang="ko-KR" dirty="0" smtClean="0"/>
              <a:t>- </a:t>
            </a:r>
            <a:r>
              <a:rPr lang="ko-KR" altLang="en-US" dirty="0" smtClean="0"/>
              <a:t>목적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우리나라 과학기술 및 과학기술발전경험과 과학문화에 대한 국내 및 국제적 확산을 위한 전문가들의 모임과 담론을 통한 발전적 방향 모색</a:t>
            </a:r>
            <a:endParaRPr lang="en-US" altLang="ko-KR" dirty="0" smtClean="0"/>
          </a:p>
          <a:p>
            <a:pPr marL="806450" indent="-806450"/>
            <a:r>
              <a:rPr lang="en-US" altLang="ko-KR" dirty="0" smtClean="0"/>
              <a:t>- </a:t>
            </a:r>
            <a:r>
              <a:rPr lang="ko-KR" altLang="en-US" dirty="0" smtClean="0"/>
              <a:t>특징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정책결정자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실무자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학자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기업</a:t>
            </a:r>
            <a:r>
              <a:rPr lang="en-US" altLang="ko-KR" dirty="0" smtClean="0"/>
              <a:t>, CEO</a:t>
            </a:r>
            <a:r>
              <a:rPr lang="ko-KR" altLang="en-US" dirty="0" smtClean="0"/>
              <a:t>등 다양한 분야와 수평적 수직적 수준에서의 다양한 전문가들이 서로 의견을 주고 받음으로써 현실적이며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실제적인 </a:t>
            </a:r>
            <a:r>
              <a:rPr lang="en-US" altLang="ko-KR" dirty="0" smtClean="0"/>
              <a:t>Solution</a:t>
            </a:r>
            <a:r>
              <a:rPr lang="ko-KR" altLang="en-US" dirty="0" smtClean="0"/>
              <a:t>을 탐색하고 실천을 할 수 있도록 함</a:t>
            </a:r>
            <a:r>
              <a:rPr lang="en-US" altLang="ko-KR" dirty="0" smtClean="0"/>
              <a:t>.</a:t>
            </a:r>
          </a:p>
          <a:p>
            <a:pPr marL="806450" indent="-806450"/>
            <a:r>
              <a:rPr lang="en-US" altLang="ko-KR" dirty="0" smtClean="0"/>
              <a:t>- </a:t>
            </a:r>
            <a:r>
              <a:rPr lang="ko-KR" altLang="en-US" dirty="0" smtClean="0"/>
              <a:t>회원구성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대표</a:t>
            </a:r>
            <a:r>
              <a:rPr lang="en-US" altLang="ko-KR" dirty="0" smtClean="0"/>
              <a:t>(1), </a:t>
            </a:r>
            <a:r>
              <a:rPr lang="ko-KR" altLang="en-US" dirty="0" smtClean="0"/>
              <a:t>고문</a:t>
            </a:r>
            <a:r>
              <a:rPr lang="en-US" altLang="ko-KR" dirty="0" smtClean="0"/>
              <a:t>(3), SSK</a:t>
            </a:r>
            <a:r>
              <a:rPr lang="ko-KR" altLang="en-US" dirty="0" smtClean="0"/>
              <a:t>연구팀</a:t>
            </a:r>
            <a:r>
              <a:rPr lang="en-US" altLang="ko-KR" dirty="0" smtClean="0"/>
              <a:t>(4), </a:t>
            </a:r>
            <a:r>
              <a:rPr lang="ko-KR" altLang="en-US" dirty="0" smtClean="0"/>
              <a:t>학계</a:t>
            </a:r>
            <a:r>
              <a:rPr lang="en-US" altLang="ko-KR" dirty="0" smtClean="0"/>
              <a:t>(7), </a:t>
            </a:r>
            <a:r>
              <a:rPr lang="ko-KR" altLang="en-US" dirty="0" smtClean="0"/>
              <a:t>연구기관</a:t>
            </a:r>
            <a:r>
              <a:rPr lang="en-US" altLang="ko-KR" dirty="0" smtClean="0"/>
              <a:t>(8), </a:t>
            </a:r>
            <a:r>
              <a:rPr lang="ko-KR" altLang="en-US" dirty="0" smtClean="0"/>
              <a:t>산업계</a:t>
            </a:r>
            <a:r>
              <a:rPr lang="en-US" altLang="ko-KR" dirty="0" smtClean="0"/>
              <a:t>(4), </a:t>
            </a:r>
            <a:r>
              <a:rPr lang="ko-KR" altLang="en-US" dirty="0" smtClean="0"/>
              <a:t>정부 및 지원기관</a:t>
            </a:r>
            <a:r>
              <a:rPr lang="en-US" altLang="ko-KR" dirty="0" smtClean="0"/>
              <a:t>(10)</a:t>
            </a:r>
          </a:p>
          <a:p>
            <a:pPr marL="806450" indent="-806450"/>
            <a:r>
              <a:rPr lang="en-US" altLang="ko-KR" dirty="0" smtClean="0"/>
              <a:t>- </a:t>
            </a:r>
            <a:r>
              <a:rPr lang="ko-KR" altLang="en-US" dirty="0" smtClean="0"/>
              <a:t>포럼개최 실적 </a:t>
            </a:r>
            <a:r>
              <a:rPr lang="en-US" altLang="ko-KR" dirty="0" smtClean="0"/>
              <a:t>: 1</a:t>
            </a:r>
            <a:r>
              <a:rPr lang="ko-KR" altLang="en-US" dirty="0" smtClean="0"/>
              <a:t>회</a:t>
            </a:r>
            <a:r>
              <a:rPr lang="en-US" altLang="ko-KR" dirty="0" smtClean="0"/>
              <a:t>(2014.2.18), 2</a:t>
            </a:r>
            <a:r>
              <a:rPr lang="ko-KR" altLang="en-US" dirty="0" smtClean="0"/>
              <a:t>회</a:t>
            </a:r>
            <a:r>
              <a:rPr lang="en-US" altLang="ko-KR" dirty="0" smtClean="0"/>
              <a:t>(2014.10.29), 3</a:t>
            </a:r>
            <a:r>
              <a:rPr lang="ko-KR" altLang="en-US" dirty="0" smtClean="0"/>
              <a:t>회</a:t>
            </a:r>
            <a:r>
              <a:rPr lang="en-US" altLang="ko-KR" dirty="0" smtClean="0"/>
              <a:t>(2015.4.2 </a:t>
            </a:r>
            <a:r>
              <a:rPr lang="ko-KR" altLang="en-US" dirty="0" smtClean="0"/>
              <a:t>예정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6.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연구인프라 구축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539552" y="971311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홈페이지 구축</a:t>
            </a:r>
            <a:endParaRPr lang="ko-KR" altLang="en-US" sz="2000" b="1" dirty="0"/>
          </a:p>
        </p:txBody>
      </p:sp>
      <p:sp>
        <p:nvSpPr>
          <p:cNvPr id="9" name="직사각형 8"/>
          <p:cNvSpPr/>
          <p:nvPr/>
        </p:nvSpPr>
        <p:spPr>
          <a:xfrm>
            <a:off x="611560" y="170080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FontTx/>
              <a:buChar char="-"/>
            </a:pPr>
            <a:r>
              <a:rPr lang="en-US" altLang="ko-KR" dirty="0" smtClean="0"/>
              <a:t>SSK </a:t>
            </a:r>
            <a:r>
              <a:rPr lang="ko-KR" altLang="en-US" dirty="0" smtClean="0"/>
              <a:t>연구팀의 활동내용 소개 </a:t>
            </a:r>
            <a:endParaRPr lang="en-US" altLang="ko-KR" dirty="0" smtClean="0"/>
          </a:p>
          <a:p>
            <a:pPr marL="180975" indent="-180975">
              <a:buFontTx/>
              <a:buChar char="-"/>
            </a:pPr>
            <a:r>
              <a:rPr lang="ko-KR" altLang="en-US" dirty="0" smtClean="0"/>
              <a:t>센터</a:t>
            </a:r>
            <a:r>
              <a:rPr lang="en-US" altLang="ko-KR" dirty="0" smtClean="0"/>
              <a:t>/SSK</a:t>
            </a:r>
            <a:r>
              <a:rPr lang="ko-KR" altLang="en-US" dirty="0" smtClean="0"/>
              <a:t>소개</a:t>
            </a:r>
            <a:r>
              <a:rPr lang="en-US" altLang="ko-KR" dirty="0" smtClean="0"/>
              <a:t>, WORKING, </a:t>
            </a:r>
            <a:r>
              <a:rPr lang="ko-KR" altLang="en-US" dirty="0" smtClean="0"/>
              <a:t>연구활동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게시판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자료실로 구성</a:t>
            </a:r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39552" y="2564904"/>
            <a:ext cx="7704856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해외공동협력체제 구축</a:t>
            </a:r>
            <a:endParaRPr lang="ko-KR" altLang="en-US" sz="2000" b="1" dirty="0"/>
          </a:p>
        </p:txBody>
      </p:sp>
      <p:sp>
        <p:nvSpPr>
          <p:cNvPr id="12" name="직사각형 11"/>
          <p:cNvSpPr/>
          <p:nvPr/>
        </p:nvSpPr>
        <p:spPr>
          <a:xfrm>
            <a:off x="611560" y="3070701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8" indent="-90488">
              <a:buFontTx/>
              <a:buChar char="-"/>
            </a:pPr>
            <a:r>
              <a:rPr lang="ko-KR" altLang="en-US" dirty="0" smtClean="0"/>
              <a:t> 미국산호세대학과 협약체결 </a:t>
            </a:r>
            <a:endParaRPr lang="en-US" altLang="ko-KR" dirty="0" smtClean="0"/>
          </a:p>
          <a:p>
            <a:pPr marL="271463" indent="-271463"/>
            <a:r>
              <a:rPr lang="ko-KR" altLang="en-US" dirty="0" smtClean="0"/>
              <a:t>  </a:t>
            </a:r>
            <a:r>
              <a:rPr lang="en-US" altLang="ko-KR" dirty="0" smtClean="0"/>
              <a:t>. </a:t>
            </a:r>
            <a:r>
              <a:rPr lang="ko-KR" altLang="en-US" dirty="0" smtClean="0"/>
              <a:t>미국 </a:t>
            </a:r>
            <a:r>
              <a:rPr lang="ko-KR" altLang="en-US" dirty="0" err="1" smtClean="0"/>
              <a:t>산호세대학</a:t>
            </a:r>
            <a:r>
              <a:rPr lang="ko-KR" altLang="en-US" dirty="0" smtClean="0"/>
              <a:t> 기술경영실리콘밸리센터와 학술정보 및 인력교류와 협력  연구를 위한 협약 체결</a:t>
            </a:r>
            <a:endParaRPr lang="en-US" altLang="ko-KR" dirty="0" smtClean="0"/>
          </a:p>
          <a:p>
            <a:pPr marL="90488" indent="-90488">
              <a:buFontTx/>
              <a:buChar char="-"/>
            </a:pPr>
            <a:r>
              <a:rPr lang="ko-KR" altLang="en-US" dirty="0" smtClean="0"/>
              <a:t> 인도네시아</a:t>
            </a:r>
            <a:r>
              <a:rPr lang="en-US" altLang="ko-KR" dirty="0" smtClean="0"/>
              <a:t>(RISTEK), </a:t>
            </a:r>
            <a:r>
              <a:rPr lang="ko-KR" altLang="en-US" dirty="0" smtClean="0"/>
              <a:t>말레이시아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루마니아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코스타리카와의 협력관계 및 협력연구 체제 구축</a:t>
            </a:r>
            <a:endParaRPr lang="en-US" altLang="ko-KR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283968" y="105273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www.cnussk.com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7.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본 연구팀의 비전과 목표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19</a:t>
            </a:fld>
            <a:endParaRPr lang="ko-KR" altLang="en-US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5699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5699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0" y="5699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1" name="그룹 30"/>
          <p:cNvGrpSpPr/>
          <p:nvPr/>
        </p:nvGrpSpPr>
        <p:grpSpPr>
          <a:xfrm>
            <a:off x="1691680" y="1196752"/>
            <a:ext cx="5553075" cy="5256584"/>
            <a:chOff x="1691680" y="1196752"/>
            <a:chExt cx="5553075" cy="5256584"/>
          </a:xfrm>
        </p:grpSpPr>
        <p:pic>
          <p:nvPicPr>
            <p:cNvPr id="13322" name="_x112573048" descr="DRW000013c806a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1680" y="1196752"/>
              <a:ext cx="5553075" cy="5241925"/>
            </a:xfrm>
            <a:prstGeom prst="rect">
              <a:avLst/>
            </a:prstGeom>
            <a:noFill/>
          </p:spPr>
        </p:pic>
        <p:cxnSp>
          <p:nvCxnSpPr>
            <p:cNvPr id="18" name="직선 연결선 17"/>
            <p:cNvCxnSpPr/>
            <p:nvPr/>
          </p:nvCxnSpPr>
          <p:spPr>
            <a:xfrm>
              <a:off x="7236296" y="1196752"/>
              <a:ext cx="0" cy="5760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>
              <a:off x="7236296" y="2204864"/>
              <a:ext cx="0" cy="6480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/>
            <p:nvPr/>
          </p:nvCxnSpPr>
          <p:spPr>
            <a:xfrm>
              <a:off x="7236296" y="4149080"/>
              <a:ext cx="0" cy="10801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>
              <a:off x="7236296" y="5373216"/>
              <a:ext cx="0" cy="10081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 flipH="1">
              <a:off x="2843808" y="6381328"/>
              <a:ext cx="4392488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76672"/>
            <a:ext cx="9158288" cy="647700"/>
            <a:chOff x="0" y="620688"/>
            <a:chExt cx="9158288" cy="647700"/>
          </a:xfrm>
        </p:grpSpPr>
        <p:sp>
          <p:nvSpPr>
            <p:cNvPr id="307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323528" y="692696"/>
              <a:ext cx="6552728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1.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연구진의 구성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4" name="모서리가 둥근 직사각형 23"/>
          <p:cNvSpPr/>
          <p:nvPr/>
        </p:nvSpPr>
        <p:spPr>
          <a:xfrm>
            <a:off x="395536" y="1484784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연구책임자</a:t>
            </a:r>
            <a:endParaRPr lang="ko-KR" altLang="en-US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67544" y="2060848"/>
            <a:ext cx="8136904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ko-KR" dirty="0" smtClean="0"/>
              <a:t> </a:t>
            </a:r>
            <a:r>
              <a:rPr lang="ko-KR" altLang="en-US" dirty="0" smtClean="0"/>
              <a:t>조대우 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경영학부교수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395536" y="2708920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공동연구원</a:t>
            </a:r>
            <a:endParaRPr lang="ko-KR" altLang="en-US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67544" y="3284984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lnSpc>
                <a:spcPct val="150000"/>
              </a:lnSpc>
              <a:buFont typeface="Wingdings" pitchFamily="2" charset="2"/>
              <a:buChar char="l"/>
            </a:pPr>
            <a:r>
              <a:rPr lang="ko-KR" altLang="en-US" dirty="0" err="1" smtClean="0"/>
              <a:t>염명배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경제학과 교수</a:t>
            </a:r>
            <a:r>
              <a:rPr lang="en-US" altLang="ko-KR" dirty="0" smtClean="0"/>
              <a:t>),  </a:t>
            </a:r>
            <a:r>
              <a:rPr lang="ko-KR" altLang="en-US" dirty="0" smtClean="0"/>
              <a:t>안기돈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경제학과 교수</a:t>
            </a:r>
            <a:r>
              <a:rPr lang="en-US" altLang="ko-KR" dirty="0" smtClean="0"/>
              <a:t>)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ko-KR" dirty="0" smtClean="0"/>
              <a:t>    </a:t>
            </a:r>
            <a:r>
              <a:rPr lang="ko-KR" altLang="en-US" dirty="0" smtClean="0"/>
              <a:t>황경연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</a:t>
            </a:r>
            <a:r>
              <a:rPr lang="en-US" altLang="ko-KR" dirty="0" smtClean="0"/>
              <a:t>BK</a:t>
            </a:r>
            <a:r>
              <a:rPr lang="ko-KR" altLang="en-US" dirty="0" smtClean="0"/>
              <a:t>교수</a:t>
            </a:r>
            <a:r>
              <a:rPr lang="en-US" altLang="ko-KR" dirty="0" smtClean="0"/>
              <a:t>), </a:t>
            </a:r>
            <a:r>
              <a:rPr lang="ko-KR" altLang="en-US" dirty="0" err="1" smtClean="0"/>
              <a:t>성을현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전임연구교수</a:t>
            </a:r>
            <a:r>
              <a:rPr lang="en-US" altLang="ko-KR" dirty="0" smtClean="0"/>
              <a:t>)</a:t>
            </a: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67544" y="4365104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연구보조원</a:t>
            </a:r>
            <a:endParaRPr lang="ko-KR" alt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4941168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lnSpc>
                <a:spcPct val="150000"/>
              </a:lnSpc>
              <a:buFont typeface="Wingdings" pitchFamily="2" charset="2"/>
              <a:buChar char="l"/>
            </a:pPr>
            <a:r>
              <a:rPr lang="ko-KR" altLang="en-US" dirty="0" err="1" smtClean="0"/>
              <a:t>김성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경영학과 박사과정</a:t>
            </a:r>
            <a:r>
              <a:rPr lang="en-US" altLang="ko-KR" dirty="0" smtClean="0"/>
              <a:t>),  </a:t>
            </a:r>
            <a:r>
              <a:rPr lang="ko-KR" altLang="en-US" dirty="0" smtClean="0"/>
              <a:t>김민석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경제학과 석사과정</a:t>
            </a:r>
            <a:r>
              <a:rPr lang="en-US" altLang="ko-KR" dirty="0" smtClean="0"/>
              <a:t>)</a:t>
            </a:r>
          </a:p>
          <a:p>
            <a:pPr marL="268288" indent="-268288">
              <a:lnSpc>
                <a:spcPct val="150000"/>
              </a:lnSpc>
            </a:pPr>
            <a:r>
              <a:rPr lang="en-US" altLang="ko-KR" dirty="0" smtClean="0"/>
              <a:t>    </a:t>
            </a:r>
            <a:r>
              <a:rPr lang="ko-KR" altLang="en-US" dirty="0" smtClean="0"/>
              <a:t>박윤규</a:t>
            </a:r>
            <a:r>
              <a:rPr lang="en-US" altLang="ko-KR" dirty="0" smtClean="0"/>
              <a:t>(</a:t>
            </a:r>
            <a:r>
              <a:rPr lang="ko-KR" altLang="en-US" dirty="0" smtClean="0"/>
              <a:t>충남대 경영학과 학사과정</a:t>
            </a:r>
            <a:r>
              <a:rPr lang="en-US" altLang="ko-KR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8.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본 연구사업의 성장모형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20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403648" y="1007346"/>
          <a:ext cx="6096242" cy="4012180"/>
        </p:xfrm>
        <a:graphic>
          <a:graphicData uri="http://schemas.openxmlformats.org/drawingml/2006/table">
            <a:tbl>
              <a:tblPr/>
              <a:tblGrid>
                <a:gridCol w="1724445"/>
                <a:gridCol w="250698"/>
                <a:gridCol w="282020"/>
                <a:gridCol w="1626078"/>
                <a:gridCol w="282020"/>
                <a:gridCol w="206536"/>
                <a:gridCol w="1724445"/>
              </a:tblGrid>
              <a:tr h="4528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1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단계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(3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, 2+1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2012-2014)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돋움"/>
                        </a:rPr>
                        <a:t>⇨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단계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(3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, 2+1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2015-2017)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</a:rPr>
                        <a:t>⇨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3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단계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(4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,2+2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2018-2021)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316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&lt;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소형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&gt;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</a:rPr>
                        <a:t>연구팀 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</a:rPr>
                        <a:t>(Research Clan)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90488" marR="0" indent="-90488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- 100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돋움"/>
                        </a:rPr>
                        <a:t>백만이내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90488" marR="0" indent="-90488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-</a:t>
                      </a:r>
                      <a:r>
                        <a:rPr lang="en-US" altLang="ko-KR" sz="1400" baseline="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년차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연차평가 후 예산 증액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90488" marR="0" indent="-90488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-</a:t>
                      </a:r>
                      <a:r>
                        <a:rPr lang="en-US" altLang="ko-KR" sz="14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3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</a:rPr>
                        <a:t>인 이상 연구원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돋움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</a:rPr>
                        <a:t>책임포함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돋움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&lt;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중형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&gt;*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연구단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(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</a:rPr>
                        <a:t>Research Cluster)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90488" marR="0" indent="-90488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-</a:t>
                      </a:r>
                      <a:r>
                        <a:rPr lang="en-US" altLang="ko-KR" sz="14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230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돋움"/>
                        </a:rPr>
                        <a:t>백만이내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90488" marR="0" indent="-90488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-</a:t>
                      </a:r>
                      <a:r>
                        <a:rPr lang="en-US" altLang="ko-KR" sz="1400" baseline="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2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년차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연차평가 후 예산 증액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90488" marR="0" indent="-90488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-</a:t>
                      </a:r>
                      <a:r>
                        <a:rPr lang="en-US" altLang="ko-KR" sz="14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7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</a:rPr>
                        <a:t>인 이상 연구원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돋움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</a:rPr>
                        <a:t>책임포함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돋움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65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&lt;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대형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&gt;**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연구센터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돋움"/>
                        </a:rPr>
                        <a:t>(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돋움"/>
                        </a:rPr>
                        <a:t>Research Center)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-</a:t>
                      </a:r>
                      <a:r>
                        <a:rPr lang="en-US" altLang="ko-KR" sz="14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600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돋움"/>
                        </a:rPr>
                        <a:t>백만원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</a:rPr>
                        <a:t> 이내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-</a:t>
                      </a:r>
                      <a:r>
                        <a:rPr lang="en-US" altLang="ko-KR" sz="1400" baseline="0" dirty="0" smtClean="0">
                          <a:solidFill>
                            <a:srgbClr val="000000"/>
                          </a:solidFill>
                          <a:latin typeface="돋움"/>
                        </a:rPr>
                        <a:t>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돋움"/>
                        </a:rPr>
                        <a:t>연차평가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</a:rPr>
                        <a:t>후 결과에 따른 연구비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차등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인센티브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)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지원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-</a:t>
                      </a:r>
                      <a:r>
                        <a:rPr lang="en-US" altLang="ko-KR" sz="1400" baseline="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17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인 이상 연구원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책임포함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돋움"/>
                          <a:ea typeface="돋움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648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>
                          <a:solidFill>
                            <a:srgbClr val="000000"/>
                          </a:solidFill>
                          <a:latin typeface="돋움"/>
                        </a:rPr>
                        <a:t>⇨</a:t>
                      </a:r>
                      <a:endParaRPr lang="ko-KR" altLang="en-US" sz="140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돋움"/>
                        </a:rPr>
                        <a:t>⇨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90568" marR="90568" marT="45284" marB="45284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1187624" y="5253007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6450" indent="-806450"/>
            <a:r>
              <a:rPr lang="ko-KR" altLang="en-US" dirty="0" smtClean="0"/>
              <a:t>* </a:t>
            </a:r>
            <a:r>
              <a:rPr lang="en-US" altLang="ko-KR" dirty="0" smtClean="0"/>
              <a:t>(</a:t>
            </a:r>
            <a:r>
              <a:rPr lang="ko-KR" altLang="en-US" dirty="0" smtClean="0"/>
              <a:t>중형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전임연구인력 </a:t>
            </a:r>
            <a:r>
              <a:rPr lang="en-US" altLang="ko-KR" dirty="0" smtClean="0"/>
              <a:t>2</a:t>
            </a:r>
            <a:r>
              <a:rPr lang="ko-KR" altLang="en-US" dirty="0" smtClean="0"/>
              <a:t>명 이상</a:t>
            </a:r>
            <a:r>
              <a:rPr lang="en-US" altLang="ko-KR" dirty="0" smtClean="0"/>
              <a:t>(</a:t>
            </a:r>
            <a:r>
              <a:rPr lang="ko-KR" altLang="en-US" dirty="0" smtClean="0"/>
              <a:t>필수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연구책임자 소속 거점대학에 전담연구시설</a:t>
            </a:r>
            <a:r>
              <a:rPr lang="en-US" altLang="ko-KR" dirty="0" smtClean="0"/>
              <a:t>(</a:t>
            </a:r>
            <a:r>
              <a:rPr lang="ko-KR" altLang="en-US" dirty="0" smtClean="0"/>
              <a:t>권장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pPr marL="806450" indent="-806450"/>
            <a:r>
              <a:rPr lang="ko-KR" altLang="en-US" dirty="0" smtClean="0"/>
              <a:t>** </a:t>
            </a:r>
            <a:r>
              <a:rPr lang="en-US" altLang="ko-KR" dirty="0" smtClean="0"/>
              <a:t>(</a:t>
            </a:r>
            <a:r>
              <a:rPr lang="ko-KR" altLang="en-US" dirty="0" smtClean="0"/>
              <a:t>대형</a:t>
            </a:r>
            <a:r>
              <a:rPr lang="en-US" altLang="ko-KR" dirty="0" smtClean="0"/>
              <a:t>) </a:t>
            </a:r>
            <a:r>
              <a:rPr lang="ko-KR" altLang="en-US" dirty="0" smtClean="0"/>
              <a:t>전임연구인력 </a:t>
            </a:r>
            <a:r>
              <a:rPr lang="en-US" altLang="ko-KR" dirty="0" smtClean="0"/>
              <a:t>8</a:t>
            </a:r>
            <a:r>
              <a:rPr lang="ko-KR" altLang="en-US" dirty="0" smtClean="0"/>
              <a:t>명 이상</a:t>
            </a:r>
            <a:r>
              <a:rPr lang="en-US" altLang="ko-KR" dirty="0" smtClean="0"/>
              <a:t>(</a:t>
            </a:r>
            <a:r>
              <a:rPr lang="ko-KR" altLang="en-US" dirty="0" smtClean="0"/>
              <a:t>필수</a:t>
            </a:r>
            <a:r>
              <a:rPr lang="en-US" altLang="ko-KR" dirty="0" smtClean="0"/>
              <a:t>), </a:t>
            </a:r>
            <a:r>
              <a:rPr lang="ko-KR" altLang="en-US" dirty="0" smtClean="0"/>
              <a:t>연구책임자 소속 거점대학에 전담연구센터 설치</a:t>
            </a:r>
            <a:r>
              <a:rPr lang="en-US" altLang="ko-KR" dirty="0" smtClean="0"/>
              <a:t>(</a:t>
            </a:r>
            <a:r>
              <a:rPr lang="ko-KR" altLang="en-US" dirty="0" smtClean="0"/>
              <a:t>필수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001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131840" y="256490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감사합니다</a:t>
            </a:r>
            <a:r>
              <a:rPr lang="en-US" altLang="ko-KR" dirty="0" smtClean="0"/>
              <a:t>!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76672"/>
            <a:ext cx="9158288" cy="647700"/>
            <a:chOff x="0" y="620688"/>
            <a:chExt cx="9158288" cy="647700"/>
          </a:xfrm>
        </p:grpSpPr>
        <p:sp>
          <p:nvSpPr>
            <p:cNvPr id="307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323528" y="692696"/>
              <a:ext cx="6552728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2.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연구의 필요성 및 목적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4" name="모서리가 둥근 직사각형 23"/>
          <p:cNvSpPr/>
          <p:nvPr/>
        </p:nvSpPr>
        <p:spPr>
          <a:xfrm>
            <a:off x="395536" y="1484784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smtClean="0"/>
              <a:t>연구의 배경 및 필요성</a:t>
            </a:r>
            <a:endParaRPr lang="ko-KR" altLang="en-US" sz="2000" b="1"/>
          </a:p>
        </p:txBody>
      </p:sp>
      <p:sp>
        <p:nvSpPr>
          <p:cNvPr id="25" name="TextBox 24"/>
          <p:cNvSpPr txBox="1"/>
          <p:nvPr/>
        </p:nvSpPr>
        <p:spPr>
          <a:xfrm>
            <a:off x="467544" y="2060848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lnSpc>
                <a:spcPct val="150000"/>
              </a:lnSpc>
              <a:buFont typeface="Wingdings" pitchFamily="2" charset="2"/>
              <a:buChar char="l"/>
            </a:pPr>
            <a:r>
              <a:rPr lang="en-US" altLang="ko-KR" smtClean="0"/>
              <a:t> </a:t>
            </a:r>
            <a:r>
              <a:rPr lang="ko-KR" altLang="en-US" smtClean="0"/>
              <a:t>대한민국의 경제성장에 따라 경제성장의 주요요인인 국가</a:t>
            </a:r>
            <a:r>
              <a:rPr lang="en-US" altLang="ko-KR" smtClean="0"/>
              <a:t>R&amp;D </a:t>
            </a:r>
            <a:r>
              <a:rPr lang="ko-KR" altLang="en-US" smtClean="0"/>
              <a:t>발전경험에</a:t>
            </a:r>
            <a:r>
              <a:rPr lang="en-US" altLang="ko-KR" smtClean="0"/>
              <a:t> </a:t>
            </a:r>
            <a:r>
              <a:rPr lang="ko-KR" altLang="en-US" smtClean="0"/>
              <a:t>대한 세계각국의 벤치마킹수요가  증가하는 추세임</a:t>
            </a:r>
            <a:endParaRPr lang="en-US" altLang="ko-KR" smtClean="0"/>
          </a:p>
          <a:p>
            <a:pPr marL="268288" indent="-268288">
              <a:lnSpc>
                <a:spcPct val="150000"/>
              </a:lnSpc>
              <a:buFont typeface="Wingdings" pitchFamily="2" charset="2"/>
              <a:buChar char="l"/>
            </a:pPr>
            <a:r>
              <a:rPr lang="ko-KR" altLang="en-US" smtClean="0"/>
              <a:t>신흥국가들과의 국제협력의 매개체로서 대한민국 </a:t>
            </a:r>
            <a:r>
              <a:rPr lang="en-US" altLang="ko-KR" smtClean="0"/>
              <a:t>R&amp;D</a:t>
            </a:r>
            <a:r>
              <a:rPr lang="ko-KR" altLang="en-US" smtClean="0"/>
              <a:t>경험 노하우 전수 필요성이 커짐에도 불구</a:t>
            </a:r>
            <a:r>
              <a:rPr lang="en-US" altLang="ko-KR" smtClean="0"/>
              <a:t>, </a:t>
            </a:r>
            <a:r>
              <a:rPr lang="ko-KR" altLang="en-US" smtClean="0"/>
              <a:t>국제적확산을 목적으로 한 체계적 연구가 없음</a:t>
            </a:r>
            <a:endParaRPr lang="ko-KR" altLang="en-US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395536" y="4386992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smtClean="0"/>
              <a:t>연구의 목적</a:t>
            </a:r>
            <a:endParaRPr lang="ko-KR" altLang="en-US" sz="2000" b="1"/>
          </a:p>
        </p:txBody>
      </p:sp>
      <p:sp>
        <p:nvSpPr>
          <p:cNvPr id="27" name="TextBox 26"/>
          <p:cNvSpPr txBox="1"/>
          <p:nvPr/>
        </p:nvSpPr>
        <p:spPr>
          <a:xfrm>
            <a:off x="467544" y="4970492"/>
            <a:ext cx="813690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lnSpc>
                <a:spcPct val="150000"/>
              </a:lnSpc>
              <a:buFont typeface="Wingdings" pitchFamily="2" charset="2"/>
              <a:buChar char="l"/>
            </a:pPr>
            <a:r>
              <a:rPr lang="ko-KR" altLang="en-US" smtClean="0"/>
              <a:t>대한민국의 국가</a:t>
            </a:r>
            <a:r>
              <a:rPr lang="en-US" altLang="ko-KR" smtClean="0"/>
              <a:t>R&amp;D</a:t>
            </a:r>
            <a:r>
              <a:rPr lang="ko-KR" altLang="en-US" smtClean="0"/>
              <a:t>에</a:t>
            </a:r>
            <a:r>
              <a:rPr lang="en-US" altLang="ko-KR" smtClean="0"/>
              <a:t> </a:t>
            </a:r>
            <a:r>
              <a:rPr lang="ko-KR" altLang="en-US" smtClean="0"/>
              <a:t>대한 경험을 다른 국가로 이전할 수 있도록 지식화하고</a:t>
            </a:r>
            <a:r>
              <a:rPr lang="en-US" altLang="ko-KR" smtClean="0"/>
              <a:t>, </a:t>
            </a:r>
            <a:r>
              <a:rPr lang="ko-KR" altLang="en-US" smtClean="0"/>
              <a:t>이를 토대로 국제적 확산모형을 개발하여 국제적 협력이 가능하도록 하는데 있음</a:t>
            </a:r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260648"/>
            <a:ext cx="9158288" cy="647700"/>
            <a:chOff x="0" y="620688"/>
            <a:chExt cx="9158288" cy="647700"/>
          </a:xfrm>
        </p:grpSpPr>
        <p:sp>
          <p:nvSpPr>
            <p:cNvPr id="307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장기집단육성의 중요성 및 필요성 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0" name="모서리가 둥근 직사각형 69"/>
          <p:cNvSpPr/>
          <p:nvPr/>
        </p:nvSpPr>
        <p:spPr>
          <a:xfrm>
            <a:off x="214282" y="980728"/>
            <a:ext cx="5293822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smtClean="0"/>
              <a:t>우리나라 과학기술발전의 단계</a:t>
            </a:r>
            <a:endParaRPr lang="ko-KR" altLang="en-US" sz="2000" b="1"/>
          </a:p>
        </p:txBody>
      </p:sp>
      <p:sp>
        <p:nvSpPr>
          <p:cNvPr id="7" name="모서리가 둥근 직사각형 6"/>
          <p:cNvSpPr/>
          <p:nvPr/>
        </p:nvSpPr>
        <p:spPr>
          <a:xfrm>
            <a:off x="5796136" y="980728"/>
            <a:ext cx="3240360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smtClean="0"/>
              <a:t>시간적 관점에서의 필요성</a:t>
            </a:r>
            <a:endParaRPr lang="ko-KR" altLang="en-US" sz="2000" b="1"/>
          </a:p>
        </p:txBody>
      </p:sp>
      <p:sp>
        <p:nvSpPr>
          <p:cNvPr id="8" name="TextBox 7"/>
          <p:cNvSpPr txBox="1"/>
          <p:nvPr/>
        </p:nvSpPr>
        <p:spPr>
          <a:xfrm>
            <a:off x="5868144" y="1392739"/>
            <a:ext cx="3275856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l"/>
            </a:pPr>
            <a:r>
              <a:rPr lang="en-US" altLang="ko-KR" smtClean="0"/>
              <a:t>1,2,3</a:t>
            </a:r>
            <a:r>
              <a:rPr lang="ko-KR" altLang="en-US" smtClean="0"/>
              <a:t>단계의 공존속에 출발의 시간적 간격 존재로 다각적 관점과 장기연구필요</a:t>
            </a:r>
            <a:endParaRPr lang="en-US" altLang="ko-KR" smtClean="0"/>
          </a:p>
          <a:p>
            <a:pPr marL="179388" indent="-179388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l"/>
            </a:pPr>
            <a:r>
              <a:rPr lang="ko-KR" altLang="en-US" smtClean="0"/>
              <a:t>국제과학비즈니스벨트의 경우 출범하여 결과까지</a:t>
            </a:r>
            <a:r>
              <a:rPr lang="en-US" altLang="ko-KR" smtClean="0"/>
              <a:t>7-10</a:t>
            </a:r>
            <a:r>
              <a:rPr lang="ko-KR" altLang="en-US" smtClean="0"/>
              <a:t>년의 시간이 필요하므로 장기연구가  중요하고 필요함</a:t>
            </a:r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5796136" y="3501008"/>
            <a:ext cx="3240360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smtClean="0"/>
              <a:t>규모적 관점에서의 필요성</a:t>
            </a:r>
            <a:endParaRPr lang="ko-KR" altLang="en-US" sz="2000" b="1"/>
          </a:p>
        </p:txBody>
      </p:sp>
      <p:sp>
        <p:nvSpPr>
          <p:cNvPr id="10" name="TextBox 9"/>
          <p:cNvSpPr txBox="1"/>
          <p:nvPr/>
        </p:nvSpPr>
        <p:spPr>
          <a:xfrm>
            <a:off x="5868144" y="3861048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Wingdings" pitchFamily="2" charset="2"/>
              <a:buChar char="l"/>
            </a:pPr>
            <a:r>
              <a:rPr lang="en-US" altLang="ko-KR" smtClean="0"/>
              <a:t>1</a:t>
            </a:r>
            <a:r>
              <a:rPr lang="ko-KR" altLang="en-US" smtClean="0"/>
              <a:t>단계 </a:t>
            </a:r>
            <a:r>
              <a:rPr lang="en-US" altLang="ko-KR" smtClean="0"/>
              <a:t>40</a:t>
            </a:r>
            <a:r>
              <a:rPr lang="ko-KR" altLang="en-US" smtClean="0"/>
              <a:t>여년</a:t>
            </a:r>
            <a:r>
              <a:rPr lang="en-US" altLang="ko-KR" smtClean="0"/>
              <a:t>, 2</a:t>
            </a:r>
            <a:r>
              <a:rPr lang="ko-KR" altLang="en-US" smtClean="0"/>
              <a:t>단계 </a:t>
            </a:r>
            <a:r>
              <a:rPr lang="en-US" altLang="ko-KR" smtClean="0"/>
              <a:t>20</a:t>
            </a:r>
            <a:r>
              <a:rPr lang="ko-KR" altLang="en-US" smtClean="0"/>
              <a:t>여년</a:t>
            </a:r>
            <a:r>
              <a:rPr lang="en-US" altLang="ko-KR" smtClean="0"/>
              <a:t>, 3</a:t>
            </a:r>
            <a:r>
              <a:rPr lang="ko-KR" altLang="en-US" smtClean="0"/>
              <a:t>단계 </a:t>
            </a:r>
            <a:r>
              <a:rPr lang="en-US" altLang="ko-KR" smtClean="0"/>
              <a:t>7-10</a:t>
            </a:r>
            <a:r>
              <a:rPr lang="ko-KR" altLang="en-US" smtClean="0"/>
              <a:t>년의 누적된 경험이 연구의 대상이 됨으로 장기집단연구가 필요</a:t>
            </a:r>
            <a:endParaRPr lang="en-US" altLang="ko-KR" smtClean="0"/>
          </a:p>
        </p:txBody>
      </p:sp>
      <p:sp>
        <p:nvSpPr>
          <p:cNvPr id="12" name="TextBox 11"/>
          <p:cNvSpPr txBox="1"/>
          <p:nvPr/>
        </p:nvSpPr>
        <p:spPr>
          <a:xfrm>
            <a:off x="467544" y="5013176"/>
            <a:ext cx="8424936" cy="1844824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marL="179388" indent="-179388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l"/>
            </a:pPr>
            <a:r>
              <a:rPr lang="en-US" altLang="ko-KR" smtClean="0"/>
              <a:t>50</a:t>
            </a:r>
            <a:r>
              <a:rPr lang="ko-KR" altLang="en-US" smtClean="0"/>
              <a:t>여개의 연구기관</a:t>
            </a:r>
            <a:r>
              <a:rPr lang="en-US" altLang="ko-KR" smtClean="0"/>
              <a:t>, </a:t>
            </a:r>
            <a:r>
              <a:rPr lang="ko-KR" altLang="en-US" smtClean="0"/>
              <a:t>대표적 기업과 대학 </a:t>
            </a:r>
            <a:r>
              <a:rPr lang="en-US" altLang="ko-KR" smtClean="0"/>
              <a:t>50</a:t>
            </a:r>
            <a:r>
              <a:rPr lang="ko-KR" altLang="en-US" smtClean="0"/>
              <a:t>여개</a:t>
            </a:r>
            <a:r>
              <a:rPr lang="en-US" altLang="ko-KR" smtClean="0"/>
              <a:t>, </a:t>
            </a:r>
            <a:r>
              <a:rPr lang="ko-KR" altLang="en-US" smtClean="0"/>
              <a:t>국제과학비즈니스벨트의 </a:t>
            </a:r>
            <a:r>
              <a:rPr lang="en-US" altLang="ko-KR" smtClean="0"/>
              <a:t>50</a:t>
            </a:r>
            <a:r>
              <a:rPr lang="ko-KR" altLang="en-US" smtClean="0"/>
              <a:t>여개 연구단 등 광범위한 기관이 연구대상이 됨으로 장기집단연구가 필요</a:t>
            </a:r>
            <a:endParaRPr lang="en-US" altLang="ko-KR" smtClean="0"/>
          </a:p>
          <a:p>
            <a:pPr marL="179388" indent="-179388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l"/>
            </a:pPr>
            <a:r>
              <a:rPr lang="ko-KR" altLang="en-US" smtClean="0"/>
              <a:t>경험의 확산대상지역이 동남아</a:t>
            </a:r>
            <a:r>
              <a:rPr lang="en-US" altLang="ko-KR" smtClean="0"/>
              <a:t>, </a:t>
            </a:r>
            <a:r>
              <a:rPr lang="ko-KR" altLang="en-US" smtClean="0"/>
              <a:t>아프리카</a:t>
            </a:r>
            <a:r>
              <a:rPr lang="en-US" altLang="ko-KR" smtClean="0"/>
              <a:t>,</a:t>
            </a:r>
            <a:r>
              <a:rPr lang="ko-KR" altLang="en-US" smtClean="0"/>
              <a:t> 동유럽</a:t>
            </a:r>
            <a:r>
              <a:rPr lang="en-US" altLang="ko-KR" smtClean="0"/>
              <a:t>, </a:t>
            </a:r>
            <a:r>
              <a:rPr lang="ko-KR" altLang="en-US" smtClean="0"/>
              <a:t>남미 등 지역적 범위가 넓어 장기집단연구가 필요</a:t>
            </a:r>
            <a:endParaRPr lang="en-US" altLang="ko-KR" smtClean="0"/>
          </a:p>
          <a:p>
            <a:pPr marL="179388" indent="-179388">
              <a:spcBef>
                <a:spcPts val="300"/>
              </a:spcBef>
              <a:spcAft>
                <a:spcPts val="300"/>
              </a:spcAft>
            </a:pPr>
            <a:r>
              <a:rPr lang="ko-KR" altLang="ko-KR" smtClean="0"/>
              <a:t>☞</a:t>
            </a:r>
            <a:r>
              <a:rPr lang="en-US" altLang="ko-KR" smtClean="0"/>
              <a:t> </a:t>
            </a:r>
            <a:r>
              <a:rPr lang="ko-KR" altLang="en-US" b="1" smtClean="0">
                <a:solidFill>
                  <a:srgbClr val="180CB4"/>
                </a:solidFill>
              </a:rPr>
              <a:t>결론적으로 시간적</a:t>
            </a:r>
            <a:r>
              <a:rPr lang="en-US" altLang="ko-KR" b="1" smtClean="0">
                <a:solidFill>
                  <a:srgbClr val="180CB4"/>
                </a:solidFill>
              </a:rPr>
              <a:t>·</a:t>
            </a:r>
            <a:r>
              <a:rPr lang="ko-KR" altLang="en-US" b="1" smtClean="0">
                <a:solidFill>
                  <a:srgbClr val="180CB4"/>
                </a:solidFill>
              </a:rPr>
              <a:t>규모적 거대성으로 인해 단기간의 개별연구로는 어렵기 때문에 장기집단연구로서의 중요성과 필요성이 있음</a:t>
            </a:r>
            <a:endParaRPr lang="en-US" altLang="ko-KR" b="1" smtClean="0">
              <a:solidFill>
                <a:srgbClr val="180CB4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1484784"/>
            <a:ext cx="5582931" cy="332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슬라이드 번호 개체 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그룹 14"/>
          <p:cNvGrpSpPr/>
          <p:nvPr/>
        </p:nvGrpSpPr>
        <p:grpSpPr>
          <a:xfrm>
            <a:off x="0" y="260648"/>
            <a:ext cx="9158288" cy="647700"/>
            <a:chOff x="0" y="620688"/>
            <a:chExt cx="9158288" cy="647700"/>
          </a:xfrm>
        </p:grpSpPr>
        <p:sp>
          <p:nvSpPr>
            <p:cNvPr id="52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4.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연구내용 및 방법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54" name="모서리가 둥근 직사각형 53"/>
          <p:cNvSpPr/>
          <p:nvPr/>
        </p:nvSpPr>
        <p:spPr>
          <a:xfrm>
            <a:off x="467544" y="980728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smtClean="0"/>
              <a:t>1) </a:t>
            </a:r>
            <a:r>
              <a:rPr lang="ko-KR" altLang="en-US" sz="2000" b="1" smtClean="0"/>
              <a:t>연구의 개요</a:t>
            </a:r>
            <a:r>
              <a:rPr lang="en-US" altLang="ko-KR" sz="2000" b="1" smtClean="0"/>
              <a:t>(1</a:t>
            </a:r>
            <a:r>
              <a:rPr lang="ko-KR" altLang="en-US" sz="2000" b="1" smtClean="0"/>
              <a:t>단계 중심</a:t>
            </a:r>
            <a:r>
              <a:rPr lang="en-US" altLang="ko-KR" sz="2000" b="1" smtClean="0"/>
              <a:t>)</a:t>
            </a:r>
            <a:endParaRPr lang="ko-KR" altLang="en-US" sz="2000" b="1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5</a:t>
            </a:fld>
            <a:endParaRPr lang="ko-KR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848872" cy="4986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그룹 14"/>
          <p:cNvGrpSpPr/>
          <p:nvPr/>
        </p:nvGrpSpPr>
        <p:grpSpPr>
          <a:xfrm>
            <a:off x="0" y="-27384"/>
            <a:ext cx="9158288" cy="648072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4.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연구내용 및 방법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9" name="모서리가 둥근 직사각형 48"/>
          <p:cNvSpPr/>
          <p:nvPr/>
        </p:nvSpPr>
        <p:spPr>
          <a:xfrm>
            <a:off x="467544" y="696116"/>
            <a:ext cx="309634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smtClean="0"/>
              <a:t>2) R&amp;D </a:t>
            </a:r>
            <a:r>
              <a:rPr lang="ko-KR" altLang="en-US" sz="2000" b="1" smtClean="0"/>
              <a:t>경험의 지식화</a:t>
            </a:r>
            <a:endParaRPr lang="ko-KR" altLang="en-US" sz="2000" b="1"/>
          </a:p>
        </p:txBody>
      </p:sp>
      <p:sp>
        <p:nvSpPr>
          <p:cNvPr id="50" name="TextBox 49"/>
          <p:cNvSpPr txBox="1"/>
          <p:nvPr/>
        </p:nvSpPr>
        <p:spPr>
          <a:xfrm>
            <a:off x="611560" y="3140968"/>
            <a:ext cx="813690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/>
            <a:r>
              <a:rPr lang="en-US" altLang="ko-KR" b="1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&lt;</a:t>
            </a:r>
            <a:r>
              <a:rPr lang="ko-KR" altLang="en-US" b="1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주요연구내용</a:t>
            </a:r>
            <a:r>
              <a:rPr lang="en-US" altLang="ko-KR" b="1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&gt;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smtClean="0"/>
              <a:t>역사적흐름에 따른 국가차원 및 연구소차원의 경험사례 기술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smtClean="0"/>
              <a:t>전략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인력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구조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시스템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환경</a:t>
            </a:r>
            <a:r>
              <a:rPr lang="en-US" altLang="ko-KR" sz="1400" b="1" smtClean="0"/>
              <a:t>(</a:t>
            </a:r>
            <a:r>
              <a:rPr lang="ko-KR" altLang="en-US" sz="1400" b="1" smtClean="0"/>
              <a:t>문화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재정지원</a:t>
            </a:r>
            <a:r>
              <a:rPr lang="en-US" altLang="ko-KR" sz="1400" b="1" smtClean="0"/>
              <a:t>), </a:t>
            </a:r>
            <a:r>
              <a:rPr lang="ko-KR" altLang="en-US" sz="1400" b="1" smtClean="0"/>
              <a:t>주체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메카니즘의 요소적 관점에서의 국가차원 및 연구소차원의 경험사례 기술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smtClean="0"/>
              <a:t>주요사건별 경험 발굴 및 기술</a:t>
            </a:r>
          </a:p>
          <a:p>
            <a:pPr marL="268288" indent="-268288"/>
            <a:r>
              <a:rPr lang="en-US" altLang="ko-KR" sz="1400" b="1" smtClean="0"/>
              <a:t>  - </a:t>
            </a:r>
            <a:r>
              <a:rPr lang="ko-KR" altLang="en-US" sz="1400" b="1" smtClean="0"/>
              <a:t>국가적차원 </a:t>
            </a:r>
            <a:r>
              <a:rPr lang="en-US" altLang="ko-KR" sz="1400" b="1" smtClean="0"/>
              <a:t>: </a:t>
            </a:r>
            <a:r>
              <a:rPr lang="ko-KR" altLang="en-US" sz="1400" b="1" smtClean="0"/>
              <a:t>경제적 성과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과학적 성과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사회적 이슈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국제적 이슈 등</a:t>
            </a:r>
          </a:p>
          <a:p>
            <a:pPr marL="268288" indent="-268288"/>
            <a:r>
              <a:rPr lang="en-US" altLang="ko-KR" sz="1400" b="1" smtClean="0"/>
              <a:t>  - </a:t>
            </a:r>
            <a:r>
              <a:rPr lang="ko-KR" altLang="en-US" sz="1400" b="1" smtClean="0"/>
              <a:t>연구소차원 </a:t>
            </a:r>
            <a:r>
              <a:rPr lang="en-US" altLang="ko-KR" sz="1400" b="1" smtClean="0"/>
              <a:t>: </a:t>
            </a:r>
            <a:r>
              <a:rPr lang="ko-KR" altLang="en-US" sz="1400" b="1" smtClean="0"/>
              <a:t>주요 기술개발성과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사업화 성과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기술의 기업이전성과 등</a:t>
            </a:r>
          </a:p>
          <a:p>
            <a:pPr marL="268288" indent="-268288"/>
            <a:r>
              <a:rPr lang="en-US" altLang="ko-KR" sz="1400" b="1" smtClean="0"/>
              <a:t>  - </a:t>
            </a:r>
            <a:r>
              <a:rPr lang="ko-KR" altLang="en-US" sz="1400" b="1" smtClean="0"/>
              <a:t>개인차원 </a:t>
            </a:r>
            <a:r>
              <a:rPr lang="en-US" altLang="ko-KR" sz="1400" b="1" smtClean="0"/>
              <a:t>: </a:t>
            </a:r>
            <a:r>
              <a:rPr lang="ko-KR" altLang="en-US" sz="1400" b="1" smtClean="0"/>
              <a:t>유력논문지 게재성과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수상성과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특허취득 성과 등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smtClean="0"/>
              <a:t>산업 및 기업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사회에 대한 파급과 영향관계 분석</a:t>
            </a:r>
          </a:p>
          <a:p>
            <a:pPr marL="268288" indent="-268288"/>
            <a:r>
              <a:rPr lang="en-US" altLang="ko-KR" sz="1400" b="1" smtClean="0"/>
              <a:t>  - </a:t>
            </a:r>
            <a:r>
              <a:rPr lang="ko-KR" altLang="en-US" sz="1400" b="1" smtClean="0"/>
              <a:t>주요 기술개발 및 사업화를 기준으로하는 투입요소 파급효과가 고려된 경험연구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smtClean="0"/>
              <a:t>경험사례를 통한 의미있는 경험 및 요인의 추출</a:t>
            </a:r>
          </a:p>
          <a:p>
            <a:pPr marL="268288" indent="-268288"/>
            <a:r>
              <a:rPr lang="en-US" altLang="ko-KR" sz="1400" b="1" smtClean="0"/>
              <a:t>  - </a:t>
            </a:r>
            <a:r>
              <a:rPr lang="ko-KR" altLang="en-US" sz="1400" b="1" smtClean="0"/>
              <a:t>성공경험과 이의 요인 분석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실패경험과 이의 요인 분석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smtClean="0"/>
              <a:t>파악된 성공요소에 대한 모방가능요인과 모방불능요인의 파악</a:t>
            </a:r>
          </a:p>
          <a:p>
            <a:pPr marL="268288" indent="-268288"/>
            <a:r>
              <a:rPr lang="en-US" altLang="ko-KR" sz="1400" b="1" smtClean="0"/>
              <a:t>  - </a:t>
            </a:r>
            <a:r>
              <a:rPr lang="ko-KR" altLang="en-US" sz="1400" b="1" smtClean="0"/>
              <a:t>한국의 고유특성요인 분석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smtClean="0"/>
              <a:t>경험에 대한 형식지와 암묵지의 발굴 및 분류</a:t>
            </a:r>
          </a:p>
          <a:p>
            <a:pPr marL="268288" indent="-268288">
              <a:buFont typeface="Wingdings" pitchFamily="2" charset="2"/>
              <a:buChar char="l"/>
            </a:pPr>
            <a:r>
              <a:rPr lang="ko-KR" altLang="en-US" sz="1400" b="1" smtClean="0"/>
              <a:t>형식지와 암묵지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모방가능요인과 모방불능요인을 고려한 확산지</a:t>
            </a:r>
            <a:r>
              <a:rPr lang="en-US" altLang="ko-KR" sz="1400" b="1" smtClean="0"/>
              <a:t>(diffusible knowledge)</a:t>
            </a:r>
            <a:r>
              <a:rPr lang="ko-KR" altLang="en-US" sz="1400" b="1" smtClean="0"/>
              <a:t>의 개발</a:t>
            </a:r>
          </a:p>
          <a:p>
            <a:endParaRPr lang="ko-KR" altLang="en-US" sz="1400" b="1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6</a:t>
            </a:fld>
            <a:endParaRPr lang="ko-KR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13690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4.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연구내용 및 방법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9" name="모서리가 둥근 직사각형 48"/>
          <p:cNvSpPr/>
          <p:nvPr/>
        </p:nvSpPr>
        <p:spPr>
          <a:xfrm>
            <a:off x="467544" y="768124"/>
            <a:ext cx="3672408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smtClean="0"/>
              <a:t>3) R&amp;D </a:t>
            </a:r>
            <a:r>
              <a:rPr lang="ko-KR" altLang="en-US" sz="2000" b="1" smtClean="0"/>
              <a:t>경험의 국제적 확산</a:t>
            </a:r>
            <a:endParaRPr lang="ko-KR" altLang="en-US" sz="2000" b="1"/>
          </a:p>
        </p:txBody>
      </p:sp>
      <p:sp>
        <p:nvSpPr>
          <p:cNvPr id="50" name="TextBox 49"/>
          <p:cNvSpPr txBox="1"/>
          <p:nvPr/>
        </p:nvSpPr>
        <p:spPr>
          <a:xfrm>
            <a:off x="611560" y="3534395"/>
            <a:ext cx="8136904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300"/>
              </a:spcBef>
            </a:pPr>
            <a:r>
              <a:rPr lang="en-US" altLang="ko-KR" sz="1600" b="1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&lt;</a:t>
            </a:r>
            <a:r>
              <a:rPr lang="ko-KR" altLang="en-US" sz="1600" b="1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주요연구내용</a:t>
            </a:r>
            <a:r>
              <a:rPr lang="en-US" altLang="ko-KR" sz="1600" b="1" smtClean="0">
                <a:solidFill>
                  <a:srgbClr val="180CB4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&gt;</a:t>
            </a:r>
          </a:p>
          <a:p>
            <a:pPr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40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ko-KR" altLang="en-US" sz="1400" b="1" smtClean="0"/>
              <a:t>대상국가의 선정기준에 대한 연구</a:t>
            </a:r>
            <a:endParaRPr lang="en-US" altLang="ko-KR" sz="1400" b="1" smtClean="0"/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선정기준의 개발</a:t>
            </a:r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지역기준 </a:t>
            </a:r>
            <a:r>
              <a:rPr lang="en-US" altLang="ko-KR" sz="1400" b="1" smtClean="0"/>
              <a:t>: </a:t>
            </a:r>
            <a:r>
              <a:rPr lang="ko-KR" altLang="en-US" sz="1400" b="1" smtClean="0"/>
              <a:t>아프리카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동남아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남미 등       </a:t>
            </a:r>
            <a:r>
              <a:rPr lang="en-US" altLang="ko-KR" sz="1400" b="1" smtClean="0"/>
              <a:t>- </a:t>
            </a:r>
            <a:r>
              <a:rPr lang="ko-KR" altLang="en-US" sz="1400" b="1" smtClean="0"/>
              <a:t>개발단계 기준 </a:t>
            </a:r>
            <a:r>
              <a:rPr lang="en-US" altLang="ko-KR" sz="1400" b="1" smtClean="0"/>
              <a:t>: </a:t>
            </a:r>
            <a:r>
              <a:rPr lang="ko-KR" altLang="en-US" sz="1400" b="1" smtClean="0"/>
              <a:t>후진국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개발도상국</a:t>
            </a:r>
            <a:r>
              <a:rPr lang="en-US" altLang="ko-KR" sz="1400" b="1" smtClean="0"/>
              <a:t>, </a:t>
            </a:r>
            <a:r>
              <a:rPr lang="ko-KR" altLang="en-US" sz="1400" b="1" smtClean="0"/>
              <a:t>선진국</a:t>
            </a:r>
          </a:p>
          <a:p>
            <a:pPr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400" b="1" smtClean="0"/>
              <a:t> 국가별 적용방안의 연구</a:t>
            </a:r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모방가능요인의 접목방안            </a:t>
            </a:r>
            <a:r>
              <a:rPr lang="en-US" altLang="ko-KR" sz="1400" b="1" smtClean="0"/>
              <a:t>- </a:t>
            </a:r>
            <a:r>
              <a:rPr lang="ko-KR" altLang="en-US" sz="1400" b="1" smtClean="0"/>
              <a:t>모방불능요인에 대한 대체안 탐색</a:t>
            </a:r>
          </a:p>
          <a:p>
            <a:pPr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400" b="1" smtClean="0"/>
              <a:t> 확산모형의 개발과 국가 분류</a:t>
            </a:r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감성적 확산모형과 이성적 모형의 선택에 미치는 영향요소의 분석</a:t>
            </a:r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감성적 확산모형과 이성적 모형에 따른 국가별 분류</a:t>
            </a:r>
          </a:p>
          <a:p>
            <a:pPr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400" b="1" smtClean="0"/>
              <a:t> 국제적 확산시스템의 개발방안</a:t>
            </a:r>
          </a:p>
          <a:p>
            <a:pPr>
              <a:spcBef>
                <a:spcPts val="300"/>
              </a:spcBef>
            </a:pPr>
            <a:r>
              <a:rPr lang="en-US" altLang="ko-KR" sz="1400" b="1" smtClean="0"/>
              <a:t>  - </a:t>
            </a:r>
            <a:r>
              <a:rPr lang="ko-KR" altLang="en-US" sz="1400" b="1" smtClean="0"/>
              <a:t>조직</a:t>
            </a:r>
            <a:r>
              <a:rPr lang="en-US" altLang="ko-KR" sz="1400" b="1" smtClean="0"/>
              <a:t>/</a:t>
            </a:r>
            <a:r>
              <a:rPr lang="ko-KR" altLang="en-US" sz="1400" b="1" smtClean="0"/>
              <a:t>기구          </a:t>
            </a:r>
            <a:r>
              <a:rPr lang="en-US" altLang="ko-KR" sz="1400" b="1" smtClean="0"/>
              <a:t>-</a:t>
            </a:r>
            <a:r>
              <a:rPr lang="ko-KR" altLang="en-US" sz="1400" b="1" smtClean="0"/>
              <a:t> 프로세스</a:t>
            </a:r>
            <a:r>
              <a:rPr lang="en-US" altLang="ko-KR" sz="1400" b="1" smtClean="0"/>
              <a:t>/</a:t>
            </a:r>
            <a:r>
              <a:rPr lang="ko-KR" altLang="en-US" sz="1400" b="1" smtClean="0"/>
              <a:t>재원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7920880" cy="227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연구성과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8</a:t>
            </a:fld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539552" y="1483406"/>
          <a:ext cx="8136904" cy="4891446"/>
        </p:xfrm>
        <a:graphic>
          <a:graphicData uri="http://schemas.openxmlformats.org/drawingml/2006/table">
            <a:tbl>
              <a:tblPr/>
              <a:tblGrid>
                <a:gridCol w="402647"/>
                <a:gridCol w="605465"/>
                <a:gridCol w="3168352"/>
                <a:gridCol w="936104"/>
                <a:gridCol w="3024336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일련</a:t>
                      </a:r>
                      <a:endParaRPr lang="ko-KR" altLang="en-US" sz="1100" b="1" dirty="0"/>
                    </a:p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100" b="1" dirty="0">
                          <a:latin typeface="굴림"/>
                        </a:rPr>
                        <a:t>번호</a:t>
                      </a:r>
                      <a:endParaRPr lang="ko-KR" altLang="en-US" sz="1100" b="1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00"/>
                          </a:solidFill>
                          <a:latin typeface="굴림"/>
                        </a:rPr>
                        <a:t>발표일자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err="1">
                          <a:solidFill>
                            <a:srgbClr val="000000"/>
                          </a:solidFill>
                          <a:latin typeface="굴림"/>
                        </a:rPr>
                        <a:t>연구실적물</a:t>
                      </a:r>
                      <a:r>
                        <a:rPr lang="ko-KR" altLang="en-US" sz="1100" b="1" dirty="0">
                          <a:solidFill>
                            <a:srgbClr val="000000"/>
                          </a:solidFill>
                          <a:latin typeface="굴림"/>
                        </a:rPr>
                        <a:t> 제목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00"/>
                          </a:solidFill>
                          <a:latin typeface="굴림"/>
                        </a:rPr>
                        <a:t>학술지명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>
                          <a:solidFill>
                            <a:srgbClr val="000000"/>
                          </a:solidFill>
                          <a:latin typeface="굴림"/>
                        </a:rPr>
                        <a:t>또는 </a:t>
                      </a:r>
                      <a:r>
                        <a:rPr lang="ko-KR" altLang="en-US" sz="1100" b="1" dirty="0" err="1">
                          <a:solidFill>
                            <a:srgbClr val="000000"/>
                          </a:solidFill>
                          <a:latin typeface="굴림"/>
                        </a:rPr>
                        <a:t>제출처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주요내용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1</a:t>
                      </a:r>
                      <a:endParaRPr lang="en-US" sz="100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2013.05</a:t>
                      </a:r>
                      <a:endParaRPr 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The relationship between export dynamics and technological capabilities in renewable energy technologies: A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sectoral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 analysis</a:t>
                      </a:r>
                      <a:endParaRPr 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무역연구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등재지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신재생에너지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부문에서 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개 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OECD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국가 가운데 한국의 기술능력을 분석하였고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각국의 </a:t>
                      </a:r>
                      <a:r>
                        <a:rPr lang="ko-KR" alt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신재생에너지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부문 기술능력과 수출특화 간에 장기 관계가 있다는 것을 확인</a:t>
                      </a: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2</a:t>
                      </a:r>
                      <a:endParaRPr lang="en-US" sz="100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2013.06</a:t>
                      </a:r>
                      <a:endParaRPr 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코스닥 상장 제조기업의 연구개발투자가 수출성과에 미치는 영향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국제경영리뷰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등재지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한국의 코스닥 상장 제조기업을 대상으로 기업의 경쟁우위 원천이 되는 자원과 역량을 확보하기 위해서 연구개발투자가 얼마나 이루어지고 있으며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이러한 연구개발투자가 수출성과에는 어떤 영향을 미치는가를 분석</a:t>
                      </a: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3</a:t>
                      </a:r>
                      <a:endParaRPr lang="en-US" sz="100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2013.08</a:t>
                      </a:r>
                      <a:endParaRPr 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제조기업의 국제화에 대한 기업 혁신활동의 조절효과 분석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무역학회지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등재지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기업의 혁신활동을 지식화하기 위하여 한국 제조기업을 중심으로 기업특성이 기업의 국제화에 미치는 영향을 기업 혁신활동이 조절하는 효과를 분석</a:t>
                      </a: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4</a:t>
                      </a:r>
                      <a:endParaRPr lang="en-US" sz="100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2013.09</a:t>
                      </a:r>
                      <a:endParaRPr 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기업의 혁신활동과 지식자산축적이 국제화에 미치는 효과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국제지역연구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등재지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기업의 혁신활동이 지식자산축적과 국제화에 직접적으로 영향을 미치는 관계와 기업의 혁신활동이 지식자산축적과 국제화에 시차를 두고 영향을 미치는 관계를 분석하고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지식자산축적이 국제화에 미치는 영향을 분석</a:t>
                      </a: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5</a:t>
                      </a:r>
                      <a:endParaRPr lang="en-US" sz="100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2014.03</a:t>
                      </a:r>
                      <a:endParaRPr 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굴림"/>
                        </a:rPr>
                        <a:t>대덕연구개발특구내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 정부출연연구기관에서 도입한 기술이 수출성과에 미치는 효과 분석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기업의 흡수능력을 중심으로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국제지역연구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등재지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대덕연구개발특구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내 정부출연연구기관에서 기술을 도입한 기업을 대상으로 도입기술의 기술적 속성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기업의 흡수능력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제품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공정 혁신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수출성과 간의 관계를 분석</a:t>
                      </a: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39552" y="912140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논문</a:t>
            </a:r>
            <a:r>
              <a:rPr lang="en-US" altLang="ko-KR" sz="2000" b="1" dirty="0" smtClean="0"/>
              <a:t>(1)</a:t>
            </a:r>
            <a:endParaRPr lang="ko-KR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4"/>
          <p:cNvGrpSpPr/>
          <p:nvPr/>
        </p:nvGrpSpPr>
        <p:grpSpPr>
          <a:xfrm>
            <a:off x="0" y="44624"/>
            <a:ext cx="9158288" cy="647700"/>
            <a:chOff x="0" y="620688"/>
            <a:chExt cx="9158288" cy="647700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0" y="620688"/>
              <a:ext cx="9158288" cy="647700"/>
            </a:xfrm>
            <a:prstGeom prst="bevel">
              <a:avLst>
                <a:gd name="adj" fmla="val 12500"/>
              </a:avLst>
            </a:prstGeom>
            <a:gradFill rotWithShape="1">
              <a:gsLst>
                <a:gs pos="0">
                  <a:srgbClr val="6699FF"/>
                </a:gs>
                <a:gs pos="50000">
                  <a:srgbClr val="99CCFF"/>
                </a:gs>
                <a:gs pos="100000">
                  <a:srgbClr val="6699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r>
                <a:rPr kumimoji="0" lang="en-US" altLang="ko-KR" sz="3200">
                  <a:latin typeface="HY헤드라인M" pitchFamily="18" charset="-127"/>
                  <a:ea typeface="HY헤드라인M" pitchFamily="18" charset="-127"/>
                </a:rPr>
                <a:t>   </a:t>
              </a:r>
              <a:endParaRPr kumimoji="0" lang="en-US" altLang="ko-KR" sz="2000" b="1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95536" y="692696"/>
              <a:ext cx="78488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5. </a:t>
              </a:r>
              <a:r>
                <a:rPr lang="ko-KR" altLang="en-US" sz="24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연구성과</a:t>
              </a:r>
              <a:endParaRPr lang="en-US" altLang="ko-KR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F25B-0215-405D-9100-A23A290231AC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39552" y="764704"/>
            <a:ext cx="3456384" cy="4286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b="1" dirty="0" smtClean="0"/>
              <a:t>논문</a:t>
            </a:r>
            <a:r>
              <a:rPr lang="en-US" altLang="ko-KR" sz="2000" b="1" dirty="0" smtClean="0"/>
              <a:t>(2)</a:t>
            </a:r>
            <a:endParaRPr lang="ko-KR" altLang="en-US" sz="2000" b="1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539552" y="1482328"/>
          <a:ext cx="8136904" cy="3838404"/>
        </p:xfrm>
        <a:graphic>
          <a:graphicData uri="http://schemas.openxmlformats.org/drawingml/2006/table">
            <a:tbl>
              <a:tblPr/>
              <a:tblGrid>
                <a:gridCol w="402647"/>
                <a:gridCol w="605465"/>
                <a:gridCol w="3168352"/>
                <a:gridCol w="936104"/>
                <a:gridCol w="3024336"/>
              </a:tblGrid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ko-KR" altLang="en-US" sz="1000" dirty="0" smtClean="0"/>
                        <a:t>일련번호</a:t>
                      </a:r>
                      <a:endParaRPr lang="en-US" sz="1000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발표일자</a:t>
                      </a:r>
                      <a:endParaRPr 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연구실적물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 제목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학술지명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주요내용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 dirty="0">
                          <a:latin typeface="굴림"/>
                          <a:ea typeface="굴림"/>
                        </a:rPr>
                        <a:t>6</a:t>
                      </a:r>
                      <a:endParaRPr lang="en-US" sz="1000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2014.06</a:t>
                      </a:r>
                      <a:endParaRPr 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기술의 특성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사업화 및 경영성과 간의 관계에 관한 실증연구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생산성논집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등재지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이전 받은 기술의 기술우수성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시장성장성 및 우호적 환경이 기업의 </a:t>
                      </a:r>
                      <a:r>
                        <a:rPr lang="ko-KR" alt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기술사업화성과에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미치는 영향을 분석</a:t>
                      </a: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0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 dirty="0">
                          <a:latin typeface="굴림"/>
                          <a:ea typeface="굴림"/>
                        </a:rPr>
                        <a:t>7</a:t>
                      </a:r>
                      <a:endParaRPr lang="en-US" sz="1000" dirty="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2014.08</a:t>
                      </a:r>
                      <a:endParaRPr 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기업의 기술사업화에 대한 도입 기술 속성의 영향 분석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: </a:t>
                      </a: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굴림"/>
                        </a:rPr>
                        <a:t>대덕연구개발특구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 정부출연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연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)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으로부터 이전된 기술을 중심으로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경영연구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등재지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대덕연구개발특구내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정부출연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에서 기술을 도입한 기업을 대상으로 도입기술의 속성이 기업의 기술사업화 성공가능성에 미치는 영향을 분석</a:t>
                      </a: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8</a:t>
                      </a:r>
                      <a:endParaRPr lang="en-US" sz="100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2014.06</a:t>
                      </a:r>
                      <a:endParaRPr 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도입기술우수성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연구개발역량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기술혁신성과와 수출경쟁력 간 관계분석 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ko-KR" alt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대덕연구개발특구내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정부출연연구기관에서 기술을 도입한 </a:t>
                      </a:r>
                      <a:r>
                        <a:rPr lang="ko-KR" alt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중소기업을중심으로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무역학회지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굴림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등재지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대덕연구개발특구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내 정부출연연구기관에서 기술을 도입한 중소기업을 대상으로 도입기술의 우수성과 중소기업이 보유한 연구개발역량이 기술혁신성과 및 수출경쟁력에 미치는 영향을 분석</a:t>
                      </a: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9</a:t>
                      </a:r>
                      <a:endParaRPr lang="en-US" sz="100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2014.05</a:t>
                      </a:r>
                      <a:endParaRPr lang="en-US" sz="100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>
                          <a:solidFill>
                            <a:srgbClr val="000000"/>
                          </a:solidFill>
                          <a:latin typeface="굴림"/>
                        </a:rPr>
                        <a:t>혁신클러스터내에서의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 교육훈련유효성의 영향요인에 관한 연구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지역산업연구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굴림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등재후보지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err="1" smtClean="0">
                          <a:solidFill>
                            <a:srgbClr val="000000"/>
                          </a:solidFill>
                          <a:latin typeface="한양신명조"/>
                        </a:rPr>
                        <a:t>대덕연구개발특구내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 인력양성사업에서 교육훈련유효성에 미치는 영향요인에 대해 분석하고 교육훈련의 유효성을 증진시키는 방안에 대해 제시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29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000">
                          <a:latin typeface="굴림"/>
                          <a:ea typeface="굴림"/>
                        </a:rPr>
                        <a:t>10</a:t>
                      </a:r>
                      <a:endParaRPr lang="en-US" sz="1000"/>
                    </a:p>
                  </a:txBody>
                  <a:tcPr marL="45374" marR="45374" marT="22687" marB="2268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굴림"/>
                          <a:ea typeface="굴림"/>
                        </a:rPr>
                        <a:t>2014.04</a:t>
                      </a:r>
                      <a:endParaRPr 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중국 내 다국적 기업의 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R&amp;D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랩의 조직적 특성이 경영성과에 미치는 영향에 관한 연구</a:t>
                      </a:r>
                      <a:r>
                        <a:rPr lang="en-US" altLang="ko-KR" sz="1000" dirty="0">
                          <a:solidFill>
                            <a:srgbClr val="000000"/>
                          </a:solidFill>
                          <a:latin typeface="굴림"/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rgbClr val="000000"/>
                          </a:solidFill>
                          <a:latin typeface="굴림"/>
                        </a:rPr>
                        <a:t>본사의 통제수준의 조절효과를 중심으로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국제경영리뷰</a:t>
                      </a:r>
                      <a:endParaRPr lang="en-US" altLang="ko-KR" sz="1000" dirty="0" smtClean="0">
                        <a:solidFill>
                          <a:srgbClr val="000000"/>
                        </a:solidFill>
                        <a:latin typeface="굴림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등재지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)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한양신명조"/>
                        </a:rPr>
                        <a:t>중국진출 다국적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기업의 </a:t>
                      </a:r>
                      <a:r>
                        <a:rPr lang="en-US" altLang="ko-KR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R&amp;D </a:t>
                      </a:r>
                      <a:r>
                        <a:rPr lang="ko-KR" altLang="en-US" sz="1000" dirty="0" smtClean="0">
                          <a:solidFill>
                            <a:srgbClr val="000000"/>
                          </a:solidFill>
                          <a:latin typeface="굴림"/>
                        </a:rPr>
                        <a:t>랩의 조직적 특성이 경영성과에 미치는 영향 분석</a:t>
                      </a:r>
                      <a:endParaRPr lang="ko-KR" altLang="en-US" sz="1000" dirty="0">
                        <a:solidFill>
                          <a:srgbClr val="000000"/>
                        </a:solidFill>
                        <a:latin typeface="한양신명조"/>
                      </a:endParaRPr>
                    </a:p>
                  </a:txBody>
                  <a:tcPr marL="45374" marR="45374" marT="22687" marB="226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3061</TotalTime>
  <Words>2730</Words>
  <Application>Microsoft Office PowerPoint</Application>
  <PresentationFormat>화면 슬라이드 쇼(4:3)</PresentationFormat>
  <Paragraphs>493</Paragraphs>
  <Slides>21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Office 테마</vt:lpstr>
      <vt:lpstr>연구의제: 대한민국의 위상변화와 국제협력 &lt;Semi Topic: 한국적 개발경험의 지식화와 확산&gt;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국제교류정보센터</dc:creator>
  <cp:lastModifiedBy>user</cp:lastModifiedBy>
  <cp:revision>276</cp:revision>
  <dcterms:created xsi:type="dcterms:W3CDTF">2012-04-27T07:08:39Z</dcterms:created>
  <dcterms:modified xsi:type="dcterms:W3CDTF">2015-03-09T04:28:24Z</dcterms:modified>
</cp:coreProperties>
</file>